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58" r:id="rId4"/>
    <p:sldId id="259" r:id="rId5"/>
    <p:sldId id="260" r:id="rId6"/>
    <p:sldId id="261" r:id="rId7"/>
    <p:sldId id="262" r:id="rId8"/>
    <p:sldId id="280" r:id="rId9"/>
    <p:sldId id="265" r:id="rId10"/>
    <p:sldId id="266" r:id="rId11"/>
    <p:sldId id="279"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63" r:id="rId25"/>
    <p:sldId id="28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6E630A-51AF-41A1-AFFF-6E2267C35F75}" type="datetimeFigureOut">
              <a:rPr lang="en-US" smtClean="0"/>
              <a:t>9/23/2015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7678A9-A4EA-49BE-8BEE-24D08F91B39D}" type="slidenum">
              <a:rPr lang="en-US" smtClean="0"/>
              <a:t>‹#›</a:t>
            </a:fld>
            <a:endParaRPr lang="en-US"/>
          </a:p>
        </p:txBody>
      </p:sp>
    </p:spTree>
    <p:extLst>
      <p:ext uri="{BB962C8B-B14F-4D97-AF65-F5344CB8AC3E}">
        <p14:creationId xmlns:p14="http://schemas.microsoft.com/office/powerpoint/2010/main" val="3451700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6E630A-51AF-41A1-AFFF-6E2267C35F75}" type="datetimeFigureOut">
              <a:rPr lang="en-US" smtClean="0"/>
              <a:t>9/23/2015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7678A9-A4EA-49BE-8BEE-24D08F91B39D}" type="slidenum">
              <a:rPr lang="en-US" smtClean="0"/>
              <a:t>‹#›</a:t>
            </a:fld>
            <a:endParaRPr lang="en-US"/>
          </a:p>
        </p:txBody>
      </p:sp>
    </p:spTree>
    <p:extLst>
      <p:ext uri="{BB962C8B-B14F-4D97-AF65-F5344CB8AC3E}">
        <p14:creationId xmlns:p14="http://schemas.microsoft.com/office/powerpoint/2010/main" val="1669920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6E630A-51AF-41A1-AFFF-6E2267C35F75}" type="datetimeFigureOut">
              <a:rPr lang="en-US" smtClean="0"/>
              <a:t>9/23/2015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7678A9-A4EA-49BE-8BEE-24D08F91B39D}" type="slidenum">
              <a:rPr lang="en-US" smtClean="0"/>
              <a:t>‹#›</a:t>
            </a:fld>
            <a:endParaRPr lang="en-US"/>
          </a:p>
        </p:txBody>
      </p:sp>
    </p:spTree>
    <p:extLst>
      <p:ext uri="{BB962C8B-B14F-4D97-AF65-F5344CB8AC3E}">
        <p14:creationId xmlns:p14="http://schemas.microsoft.com/office/powerpoint/2010/main" val="1524241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6E630A-51AF-41A1-AFFF-6E2267C35F75}" type="datetimeFigureOut">
              <a:rPr lang="en-US" smtClean="0"/>
              <a:t>9/23/2015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7678A9-A4EA-49BE-8BEE-24D08F91B39D}" type="slidenum">
              <a:rPr lang="en-US" smtClean="0"/>
              <a:t>‹#›</a:t>
            </a:fld>
            <a:endParaRPr lang="en-US"/>
          </a:p>
        </p:txBody>
      </p:sp>
    </p:spTree>
    <p:extLst>
      <p:ext uri="{BB962C8B-B14F-4D97-AF65-F5344CB8AC3E}">
        <p14:creationId xmlns:p14="http://schemas.microsoft.com/office/powerpoint/2010/main" val="1942155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6E630A-51AF-41A1-AFFF-6E2267C35F75}" type="datetimeFigureOut">
              <a:rPr lang="en-US" smtClean="0"/>
              <a:t>9/23/2015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7678A9-A4EA-49BE-8BEE-24D08F91B39D}" type="slidenum">
              <a:rPr lang="en-US" smtClean="0"/>
              <a:t>‹#›</a:t>
            </a:fld>
            <a:endParaRPr lang="en-US"/>
          </a:p>
        </p:txBody>
      </p:sp>
    </p:spTree>
    <p:extLst>
      <p:ext uri="{BB962C8B-B14F-4D97-AF65-F5344CB8AC3E}">
        <p14:creationId xmlns:p14="http://schemas.microsoft.com/office/powerpoint/2010/main" val="1798826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6E630A-51AF-41A1-AFFF-6E2267C35F75}" type="datetimeFigureOut">
              <a:rPr lang="en-US" smtClean="0"/>
              <a:t>9/23/2015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7678A9-A4EA-49BE-8BEE-24D08F91B39D}" type="slidenum">
              <a:rPr lang="en-US" smtClean="0"/>
              <a:t>‹#›</a:t>
            </a:fld>
            <a:endParaRPr lang="en-US"/>
          </a:p>
        </p:txBody>
      </p:sp>
    </p:spTree>
    <p:extLst>
      <p:ext uri="{BB962C8B-B14F-4D97-AF65-F5344CB8AC3E}">
        <p14:creationId xmlns:p14="http://schemas.microsoft.com/office/powerpoint/2010/main" val="631039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6E630A-51AF-41A1-AFFF-6E2267C35F75}" type="datetimeFigureOut">
              <a:rPr lang="en-US" smtClean="0"/>
              <a:t>9/23/2015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7678A9-A4EA-49BE-8BEE-24D08F91B39D}" type="slidenum">
              <a:rPr lang="en-US" smtClean="0"/>
              <a:t>‹#›</a:t>
            </a:fld>
            <a:endParaRPr lang="en-US"/>
          </a:p>
        </p:txBody>
      </p:sp>
    </p:spTree>
    <p:extLst>
      <p:ext uri="{BB962C8B-B14F-4D97-AF65-F5344CB8AC3E}">
        <p14:creationId xmlns:p14="http://schemas.microsoft.com/office/powerpoint/2010/main" val="1200364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6E630A-51AF-41A1-AFFF-6E2267C35F75}" type="datetimeFigureOut">
              <a:rPr lang="en-US" smtClean="0"/>
              <a:t>9/23/2015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7678A9-A4EA-49BE-8BEE-24D08F91B39D}" type="slidenum">
              <a:rPr lang="en-US" smtClean="0"/>
              <a:t>‹#›</a:t>
            </a:fld>
            <a:endParaRPr lang="en-US"/>
          </a:p>
        </p:txBody>
      </p:sp>
    </p:spTree>
    <p:extLst>
      <p:ext uri="{BB962C8B-B14F-4D97-AF65-F5344CB8AC3E}">
        <p14:creationId xmlns:p14="http://schemas.microsoft.com/office/powerpoint/2010/main" val="866982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6E630A-51AF-41A1-AFFF-6E2267C35F75}" type="datetimeFigureOut">
              <a:rPr lang="en-US" smtClean="0"/>
              <a:t>9/23/2015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7678A9-A4EA-49BE-8BEE-24D08F91B39D}" type="slidenum">
              <a:rPr lang="en-US" smtClean="0"/>
              <a:t>‹#›</a:t>
            </a:fld>
            <a:endParaRPr lang="en-US"/>
          </a:p>
        </p:txBody>
      </p:sp>
    </p:spTree>
    <p:extLst>
      <p:ext uri="{BB962C8B-B14F-4D97-AF65-F5344CB8AC3E}">
        <p14:creationId xmlns:p14="http://schemas.microsoft.com/office/powerpoint/2010/main" val="2726376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6E630A-51AF-41A1-AFFF-6E2267C35F75}" type="datetimeFigureOut">
              <a:rPr lang="en-US" smtClean="0"/>
              <a:t>9/23/2015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7678A9-A4EA-49BE-8BEE-24D08F91B39D}" type="slidenum">
              <a:rPr lang="en-US" smtClean="0"/>
              <a:t>‹#›</a:t>
            </a:fld>
            <a:endParaRPr lang="en-US"/>
          </a:p>
        </p:txBody>
      </p:sp>
    </p:spTree>
    <p:extLst>
      <p:ext uri="{BB962C8B-B14F-4D97-AF65-F5344CB8AC3E}">
        <p14:creationId xmlns:p14="http://schemas.microsoft.com/office/powerpoint/2010/main" val="3406296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6E630A-51AF-41A1-AFFF-6E2267C35F75}" type="datetimeFigureOut">
              <a:rPr lang="en-US" smtClean="0"/>
              <a:t>9/23/2015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7678A9-A4EA-49BE-8BEE-24D08F91B39D}" type="slidenum">
              <a:rPr lang="en-US" smtClean="0"/>
              <a:t>‹#›</a:t>
            </a:fld>
            <a:endParaRPr lang="en-US"/>
          </a:p>
        </p:txBody>
      </p:sp>
    </p:spTree>
    <p:extLst>
      <p:ext uri="{BB962C8B-B14F-4D97-AF65-F5344CB8AC3E}">
        <p14:creationId xmlns:p14="http://schemas.microsoft.com/office/powerpoint/2010/main" val="151128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6E630A-51AF-41A1-AFFF-6E2267C35F75}" type="datetimeFigureOut">
              <a:rPr lang="en-US" smtClean="0"/>
              <a:t>9/23/2015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7678A9-A4EA-49BE-8BEE-24D08F91B39D}" type="slidenum">
              <a:rPr lang="en-US" smtClean="0"/>
              <a:t>‹#›</a:t>
            </a:fld>
            <a:endParaRPr lang="en-US"/>
          </a:p>
        </p:txBody>
      </p:sp>
    </p:spTree>
    <p:extLst>
      <p:ext uri="{BB962C8B-B14F-4D97-AF65-F5344CB8AC3E}">
        <p14:creationId xmlns:p14="http://schemas.microsoft.com/office/powerpoint/2010/main" val="2309525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Bellringer</a:t>
            </a:r>
            <a:endParaRPr lang="en-US" dirty="0"/>
          </a:p>
        </p:txBody>
      </p:sp>
      <p:sp>
        <p:nvSpPr>
          <p:cNvPr id="3" name="Content Placeholder 2"/>
          <p:cNvSpPr>
            <a:spLocks noGrp="1"/>
          </p:cNvSpPr>
          <p:nvPr>
            <p:ph idx="1"/>
          </p:nvPr>
        </p:nvSpPr>
        <p:spPr/>
        <p:txBody>
          <a:bodyPr/>
          <a:lstStyle/>
          <a:p>
            <a:pPr marL="0" indent="0">
              <a:buNone/>
            </a:pPr>
            <a:r>
              <a:rPr lang="en-US" sz="6000" dirty="0"/>
              <a:t>Answer the following question.</a:t>
            </a:r>
          </a:p>
          <a:p>
            <a:pPr marL="0" indent="0">
              <a:buNone/>
            </a:pPr>
            <a:r>
              <a:rPr lang="en-US" sz="6000" dirty="0"/>
              <a:t>1. Diego use 78% of a dollar to pay for a pen. Write the percent as a dollar amount and as a decimal.</a:t>
            </a:r>
          </a:p>
          <a:p>
            <a:endParaRPr lang="en-US" dirty="0"/>
          </a:p>
        </p:txBody>
      </p:sp>
    </p:spTree>
    <p:extLst>
      <p:ext uri="{BB962C8B-B14F-4D97-AF65-F5344CB8AC3E}">
        <p14:creationId xmlns:p14="http://schemas.microsoft.com/office/powerpoint/2010/main" val="4250338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1/10</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65489845"/>
              </p:ext>
            </p:extLst>
          </p:nvPr>
        </p:nvGraphicFramePr>
        <p:xfrm>
          <a:off x="2940910" y="1825623"/>
          <a:ext cx="6730310" cy="1428322"/>
        </p:xfrm>
        <a:graphic>
          <a:graphicData uri="http://schemas.openxmlformats.org/drawingml/2006/table">
            <a:tbl>
              <a:tblPr firstRow="1" bandRow="1">
                <a:tableStyleId>{5C22544A-7EE6-4342-B048-85BDC9FD1C3A}</a:tableStyleId>
              </a:tblPr>
              <a:tblGrid>
                <a:gridCol w="1346062"/>
                <a:gridCol w="1346062"/>
                <a:gridCol w="1346062"/>
                <a:gridCol w="1346062"/>
                <a:gridCol w="1346062"/>
              </a:tblGrid>
              <a:tr h="7141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14161">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TextBox 5"/>
          <p:cNvSpPr txBox="1"/>
          <p:nvPr/>
        </p:nvSpPr>
        <p:spPr>
          <a:xfrm>
            <a:off x="2084173" y="4011827"/>
            <a:ext cx="8204886" cy="923330"/>
          </a:xfrm>
          <a:prstGeom prst="rect">
            <a:avLst/>
          </a:prstGeom>
          <a:noFill/>
        </p:spPr>
        <p:txBody>
          <a:bodyPr wrap="square" rtlCol="0">
            <a:spAutoFit/>
          </a:bodyPr>
          <a:lstStyle/>
          <a:p>
            <a:pPr algn="ctr"/>
            <a:r>
              <a:rPr lang="en-US" sz="5400" dirty="0" smtClean="0"/>
              <a:t>1/10 = 0.1 = 10%</a:t>
            </a:r>
            <a:endParaRPr lang="en-US" sz="5400" dirty="0"/>
          </a:p>
        </p:txBody>
      </p:sp>
    </p:spTree>
    <p:extLst>
      <p:ext uri="{BB962C8B-B14F-4D97-AF65-F5344CB8AC3E}">
        <p14:creationId xmlns:p14="http://schemas.microsoft.com/office/powerpoint/2010/main" val="816212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1/8</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79378632"/>
              </p:ext>
            </p:extLst>
          </p:nvPr>
        </p:nvGraphicFramePr>
        <p:xfrm>
          <a:off x="2117124" y="1825623"/>
          <a:ext cx="8122508" cy="1214138"/>
        </p:xfrm>
        <a:graphic>
          <a:graphicData uri="http://schemas.openxmlformats.org/drawingml/2006/table">
            <a:tbl>
              <a:tblPr firstRow="1" bandRow="1">
                <a:tableStyleId>{5C22544A-7EE6-4342-B048-85BDC9FD1C3A}</a:tableStyleId>
              </a:tblPr>
              <a:tblGrid>
                <a:gridCol w="2030627"/>
                <a:gridCol w="2030627"/>
                <a:gridCol w="2030627"/>
                <a:gridCol w="2030627"/>
              </a:tblGrid>
              <a:tr h="60706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0706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TextBox 4"/>
          <p:cNvSpPr txBox="1"/>
          <p:nvPr/>
        </p:nvSpPr>
        <p:spPr>
          <a:xfrm>
            <a:off x="1713470" y="3336324"/>
            <a:ext cx="8740346" cy="923330"/>
          </a:xfrm>
          <a:prstGeom prst="rect">
            <a:avLst/>
          </a:prstGeom>
          <a:noFill/>
        </p:spPr>
        <p:txBody>
          <a:bodyPr wrap="square" rtlCol="0">
            <a:spAutoFit/>
          </a:bodyPr>
          <a:lstStyle/>
          <a:p>
            <a:pPr algn="ctr"/>
            <a:r>
              <a:rPr lang="en-US" sz="5400" dirty="0" smtClean="0"/>
              <a:t>1/8 = 0.125 = 12.5%</a:t>
            </a:r>
            <a:endParaRPr lang="en-US" sz="5400" dirty="0"/>
          </a:p>
        </p:txBody>
      </p:sp>
    </p:spTree>
    <p:extLst>
      <p:ext uri="{BB962C8B-B14F-4D97-AF65-F5344CB8AC3E}">
        <p14:creationId xmlns:p14="http://schemas.microsoft.com/office/powerpoint/2010/main" val="1585355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1/5</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29079883"/>
              </p:ext>
            </p:extLst>
          </p:nvPr>
        </p:nvGraphicFramePr>
        <p:xfrm>
          <a:off x="2940910" y="1825624"/>
          <a:ext cx="6730310" cy="909337"/>
        </p:xfrm>
        <a:graphic>
          <a:graphicData uri="http://schemas.openxmlformats.org/drawingml/2006/table">
            <a:tbl>
              <a:tblPr firstRow="1" bandRow="1">
                <a:tableStyleId>{5C22544A-7EE6-4342-B048-85BDC9FD1C3A}</a:tableStyleId>
              </a:tblPr>
              <a:tblGrid>
                <a:gridCol w="1346062"/>
                <a:gridCol w="1346062"/>
                <a:gridCol w="1346062"/>
                <a:gridCol w="1346062"/>
                <a:gridCol w="1346062"/>
              </a:tblGrid>
              <a:tr h="909337">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TextBox 4"/>
          <p:cNvSpPr txBox="1"/>
          <p:nvPr/>
        </p:nvSpPr>
        <p:spPr>
          <a:xfrm>
            <a:off x="2199503" y="3608173"/>
            <a:ext cx="8237838" cy="923330"/>
          </a:xfrm>
          <a:prstGeom prst="rect">
            <a:avLst/>
          </a:prstGeom>
          <a:noFill/>
        </p:spPr>
        <p:txBody>
          <a:bodyPr wrap="square" rtlCol="0">
            <a:spAutoFit/>
          </a:bodyPr>
          <a:lstStyle/>
          <a:p>
            <a:pPr algn="ctr"/>
            <a:r>
              <a:rPr lang="en-US" sz="5400" dirty="0" smtClean="0"/>
              <a:t>1/5 = 0.2 = 20%</a:t>
            </a:r>
            <a:endParaRPr lang="en-US" sz="5400" dirty="0"/>
          </a:p>
        </p:txBody>
      </p:sp>
    </p:spTree>
    <p:extLst>
      <p:ext uri="{BB962C8B-B14F-4D97-AF65-F5344CB8AC3E}">
        <p14:creationId xmlns:p14="http://schemas.microsoft.com/office/powerpoint/2010/main" val="2331859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1/4</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69312105"/>
              </p:ext>
            </p:extLst>
          </p:nvPr>
        </p:nvGraphicFramePr>
        <p:xfrm>
          <a:off x="3459892" y="1825624"/>
          <a:ext cx="5923004" cy="1032905"/>
        </p:xfrm>
        <a:graphic>
          <a:graphicData uri="http://schemas.openxmlformats.org/drawingml/2006/table">
            <a:tbl>
              <a:tblPr firstRow="1" bandRow="1">
                <a:tableStyleId>{5C22544A-7EE6-4342-B048-85BDC9FD1C3A}</a:tableStyleId>
              </a:tblPr>
              <a:tblGrid>
                <a:gridCol w="1480751"/>
                <a:gridCol w="1480751"/>
                <a:gridCol w="1480751"/>
                <a:gridCol w="1480751"/>
              </a:tblGrid>
              <a:tr h="1032905">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TextBox 4"/>
          <p:cNvSpPr txBox="1"/>
          <p:nvPr/>
        </p:nvSpPr>
        <p:spPr>
          <a:xfrm>
            <a:off x="2323070" y="3418703"/>
            <a:ext cx="7834184" cy="923330"/>
          </a:xfrm>
          <a:prstGeom prst="rect">
            <a:avLst/>
          </a:prstGeom>
          <a:noFill/>
        </p:spPr>
        <p:txBody>
          <a:bodyPr wrap="square" rtlCol="0">
            <a:spAutoFit/>
          </a:bodyPr>
          <a:lstStyle/>
          <a:p>
            <a:pPr algn="ctr"/>
            <a:r>
              <a:rPr lang="en-US" sz="5400" dirty="0" smtClean="0"/>
              <a:t>1/4 = 0.25 = 25%</a:t>
            </a:r>
            <a:endParaRPr lang="en-US" sz="5400" dirty="0"/>
          </a:p>
        </p:txBody>
      </p:sp>
    </p:spTree>
    <p:extLst>
      <p:ext uri="{BB962C8B-B14F-4D97-AF65-F5344CB8AC3E}">
        <p14:creationId xmlns:p14="http://schemas.microsoft.com/office/powerpoint/2010/main" val="3641493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1/3</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90198222"/>
              </p:ext>
            </p:extLst>
          </p:nvPr>
        </p:nvGraphicFramePr>
        <p:xfrm>
          <a:off x="2487826" y="1825624"/>
          <a:ext cx="7306962" cy="942289"/>
        </p:xfrm>
        <a:graphic>
          <a:graphicData uri="http://schemas.openxmlformats.org/drawingml/2006/table">
            <a:tbl>
              <a:tblPr firstRow="1" bandRow="1">
                <a:tableStyleId>{5C22544A-7EE6-4342-B048-85BDC9FD1C3A}</a:tableStyleId>
              </a:tblPr>
              <a:tblGrid>
                <a:gridCol w="2435654"/>
                <a:gridCol w="2435654"/>
                <a:gridCol w="2435654"/>
              </a:tblGrid>
              <a:tr h="94228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TextBox 4"/>
          <p:cNvSpPr txBox="1"/>
          <p:nvPr/>
        </p:nvSpPr>
        <p:spPr>
          <a:xfrm>
            <a:off x="1713470" y="3286897"/>
            <a:ext cx="8995719" cy="923330"/>
          </a:xfrm>
          <a:prstGeom prst="rect">
            <a:avLst/>
          </a:prstGeom>
          <a:noFill/>
        </p:spPr>
        <p:txBody>
          <a:bodyPr wrap="square" rtlCol="0">
            <a:spAutoFit/>
          </a:bodyPr>
          <a:lstStyle/>
          <a:p>
            <a:pPr algn="ctr"/>
            <a:r>
              <a:rPr lang="en-US" sz="5400" dirty="0" smtClean="0"/>
              <a:t>1/3 = 0.333 = 33.3%</a:t>
            </a:r>
            <a:endParaRPr lang="en-US" sz="5400" dirty="0"/>
          </a:p>
        </p:txBody>
      </p:sp>
    </p:spTree>
    <p:extLst>
      <p:ext uri="{BB962C8B-B14F-4D97-AF65-F5344CB8AC3E}">
        <p14:creationId xmlns:p14="http://schemas.microsoft.com/office/powerpoint/2010/main" val="4088057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3/8</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6220371"/>
              </p:ext>
            </p:extLst>
          </p:nvPr>
        </p:nvGraphicFramePr>
        <p:xfrm>
          <a:off x="3468128" y="1825623"/>
          <a:ext cx="5923008" cy="1543652"/>
        </p:xfrm>
        <a:graphic>
          <a:graphicData uri="http://schemas.openxmlformats.org/drawingml/2006/table">
            <a:tbl>
              <a:tblPr firstRow="1" bandRow="1">
                <a:tableStyleId>{5C22544A-7EE6-4342-B048-85BDC9FD1C3A}</a:tableStyleId>
              </a:tblPr>
              <a:tblGrid>
                <a:gridCol w="1480752"/>
                <a:gridCol w="1480752"/>
                <a:gridCol w="1480752"/>
                <a:gridCol w="1480752"/>
              </a:tblGrid>
              <a:tr h="77182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71826">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TextBox 4"/>
          <p:cNvSpPr txBox="1"/>
          <p:nvPr/>
        </p:nvSpPr>
        <p:spPr>
          <a:xfrm>
            <a:off x="2281881" y="3805881"/>
            <a:ext cx="8138984" cy="923330"/>
          </a:xfrm>
          <a:prstGeom prst="rect">
            <a:avLst/>
          </a:prstGeom>
          <a:noFill/>
        </p:spPr>
        <p:txBody>
          <a:bodyPr wrap="square" rtlCol="0">
            <a:spAutoFit/>
          </a:bodyPr>
          <a:lstStyle/>
          <a:p>
            <a:pPr algn="ctr"/>
            <a:r>
              <a:rPr lang="en-US" sz="5400" dirty="0" smtClean="0"/>
              <a:t>3/8 = 0.375 = 37.5%</a:t>
            </a:r>
            <a:endParaRPr lang="en-US" sz="5400" dirty="0"/>
          </a:p>
        </p:txBody>
      </p:sp>
    </p:spTree>
    <p:extLst>
      <p:ext uri="{BB962C8B-B14F-4D97-AF65-F5344CB8AC3E}">
        <p14:creationId xmlns:p14="http://schemas.microsoft.com/office/powerpoint/2010/main" val="415549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2/5</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74351907"/>
              </p:ext>
            </p:extLst>
          </p:nvPr>
        </p:nvGraphicFramePr>
        <p:xfrm>
          <a:off x="1919416" y="1825625"/>
          <a:ext cx="8575590" cy="999954"/>
        </p:xfrm>
        <a:graphic>
          <a:graphicData uri="http://schemas.openxmlformats.org/drawingml/2006/table">
            <a:tbl>
              <a:tblPr firstRow="1" bandRow="1">
                <a:tableStyleId>{5C22544A-7EE6-4342-B048-85BDC9FD1C3A}</a:tableStyleId>
              </a:tblPr>
              <a:tblGrid>
                <a:gridCol w="1715118"/>
                <a:gridCol w="1715118"/>
                <a:gridCol w="1715118"/>
                <a:gridCol w="1715118"/>
                <a:gridCol w="1715118"/>
              </a:tblGrid>
              <a:tr h="999954">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TextBox 4"/>
          <p:cNvSpPr txBox="1"/>
          <p:nvPr/>
        </p:nvSpPr>
        <p:spPr>
          <a:xfrm>
            <a:off x="1408670" y="3319849"/>
            <a:ext cx="9531179" cy="923330"/>
          </a:xfrm>
          <a:prstGeom prst="rect">
            <a:avLst/>
          </a:prstGeom>
          <a:noFill/>
        </p:spPr>
        <p:txBody>
          <a:bodyPr wrap="square" rtlCol="0">
            <a:spAutoFit/>
          </a:bodyPr>
          <a:lstStyle/>
          <a:p>
            <a:pPr algn="ctr"/>
            <a:r>
              <a:rPr lang="en-US" sz="5400" dirty="0" smtClean="0"/>
              <a:t>2/5 = 0.4 = 40%</a:t>
            </a:r>
            <a:endParaRPr lang="en-US" sz="5400" dirty="0"/>
          </a:p>
        </p:txBody>
      </p:sp>
    </p:spTree>
    <p:extLst>
      <p:ext uri="{BB962C8B-B14F-4D97-AF65-F5344CB8AC3E}">
        <p14:creationId xmlns:p14="http://schemas.microsoft.com/office/powerpoint/2010/main" val="1267548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30757107"/>
              </p:ext>
            </p:extLst>
          </p:nvPr>
        </p:nvGraphicFramePr>
        <p:xfrm>
          <a:off x="3270422" y="1825625"/>
          <a:ext cx="6351374" cy="1074094"/>
        </p:xfrm>
        <a:graphic>
          <a:graphicData uri="http://schemas.openxmlformats.org/drawingml/2006/table">
            <a:tbl>
              <a:tblPr firstRow="1" bandRow="1">
                <a:tableStyleId>{5C22544A-7EE6-4342-B048-85BDC9FD1C3A}</a:tableStyleId>
              </a:tblPr>
              <a:tblGrid>
                <a:gridCol w="3175687"/>
                <a:gridCol w="3175687"/>
              </a:tblGrid>
              <a:tr h="1074094">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TextBox 4"/>
          <p:cNvSpPr txBox="1"/>
          <p:nvPr/>
        </p:nvSpPr>
        <p:spPr>
          <a:xfrm>
            <a:off x="2281881" y="3418703"/>
            <a:ext cx="8048368" cy="923330"/>
          </a:xfrm>
          <a:prstGeom prst="rect">
            <a:avLst/>
          </a:prstGeom>
          <a:noFill/>
        </p:spPr>
        <p:txBody>
          <a:bodyPr wrap="square" rtlCol="0">
            <a:spAutoFit/>
          </a:bodyPr>
          <a:lstStyle/>
          <a:p>
            <a:pPr algn="ctr"/>
            <a:r>
              <a:rPr lang="en-US" sz="5400" dirty="0" smtClean="0"/>
              <a:t>1/2 = 0.5 = 50%</a:t>
            </a:r>
            <a:endParaRPr lang="en-US" sz="5400" dirty="0"/>
          </a:p>
        </p:txBody>
      </p:sp>
    </p:spTree>
    <p:extLst>
      <p:ext uri="{BB962C8B-B14F-4D97-AF65-F5344CB8AC3E}">
        <p14:creationId xmlns:p14="http://schemas.microsoft.com/office/powerpoint/2010/main" val="3061736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3/5</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6652660"/>
              </p:ext>
            </p:extLst>
          </p:nvPr>
        </p:nvGraphicFramePr>
        <p:xfrm>
          <a:off x="1795848" y="1825624"/>
          <a:ext cx="8608540" cy="1024667"/>
        </p:xfrm>
        <a:graphic>
          <a:graphicData uri="http://schemas.openxmlformats.org/drawingml/2006/table">
            <a:tbl>
              <a:tblPr firstRow="1" bandRow="1">
                <a:tableStyleId>{5C22544A-7EE6-4342-B048-85BDC9FD1C3A}</a:tableStyleId>
              </a:tblPr>
              <a:tblGrid>
                <a:gridCol w="1721708"/>
                <a:gridCol w="1721708"/>
                <a:gridCol w="1721708"/>
                <a:gridCol w="1721708"/>
                <a:gridCol w="1721708"/>
              </a:tblGrid>
              <a:tr h="1024667">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TextBox 4"/>
          <p:cNvSpPr txBox="1"/>
          <p:nvPr/>
        </p:nvSpPr>
        <p:spPr>
          <a:xfrm>
            <a:off x="1416908" y="3229232"/>
            <a:ext cx="9366422" cy="923330"/>
          </a:xfrm>
          <a:prstGeom prst="rect">
            <a:avLst/>
          </a:prstGeom>
          <a:noFill/>
        </p:spPr>
        <p:txBody>
          <a:bodyPr wrap="square" rtlCol="0">
            <a:spAutoFit/>
          </a:bodyPr>
          <a:lstStyle/>
          <a:p>
            <a:pPr algn="ctr"/>
            <a:r>
              <a:rPr lang="en-US" sz="5400" dirty="0" smtClean="0"/>
              <a:t>3/5 = 0.6 = 60%</a:t>
            </a:r>
            <a:endParaRPr lang="en-US" sz="5400" dirty="0"/>
          </a:p>
        </p:txBody>
      </p:sp>
    </p:spTree>
    <p:extLst>
      <p:ext uri="{BB962C8B-B14F-4D97-AF65-F5344CB8AC3E}">
        <p14:creationId xmlns:p14="http://schemas.microsoft.com/office/powerpoint/2010/main" val="36228239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5/8</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60462893"/>
              </p:ext>
            </p:extLst>
          </p:nvPr>
        </p:nvGraphicFramePr>
        <p:xfrm>
          <a:off x="3476368" y="1825625"/>
          <a:ext cx="5914768" cy="1288278"/>
        </p:xfrm>
        <a:graphic>
          <a:graphicData uri="http://schemas.openxmlformats.org/drawingml/2006/table">
            <a:tbl>
              <a:tblPr firstRow="1" bandRow="1">
                <a:tableStyleId>{5C22544A-7EE6-4342-B048-85BDC9FD1C3A}</a:tableStyleId>
              </a:tblPr>
              <a:tblGrid>
                <a:gridCol w="1478692"/>
                <a:gridCol w="1478692"/>
                <a:gridCol w="1478692"/>
                <a:gridCol w="1478692"/>
              </a:tblGrid>
              <a:tr h="64413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4413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TextBox 4"/>
          <p:cNvSpPr txBox="1"/>
          <p:nvPr/>
        </p:nvSpPr>
        <p:spPr>
          <a:xfrm>
            <a:off x="2537254" y="3278659"/>
            <a:ext cx="7636476" cy="923330"/>
          </a:xfrm>
          <a:prstGeom prst="rect">
            <a:avLst/>
          </a:prstGeom>
          <a:noFill/>
        </p:spPr>
        <p:txBody>
          <a:bodyPr wrap="square" rtlCol="0">
            <a:spAutoFit/>
          </a:bodyPr>
          <a:lstStyle/>
          <a:p>
            <a:pPr algn="ctr"/>
            <a:r>
              <a:rPr lang="en-US" sz="5400" dirty="0" smtClean="0"/>
              <a:t>5/8 = 0.625 = 62.5%</a:t>
            </a:r>
            <a:endParaRPr lang="en-US" sz="5400" dirty="0"/>
          </a:p>
        </p:txBody>
      </p:sp>
    </p:spTree>
    <p:extLst>
      <p:ext uri="{BB962C8B-B14F-4D97-AF65-F5344CB8AC3E}">
        <p14:creationId xmlns:p14="http://schemas.microsoft.com/office/powerpoint/2010/main" val="3165526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 change fraction to decimal (F</a:t>
            </a:r>
            <a:r>
              <a:rPr lang="en-US" dirty="0" smtClean="0">
                <a:sym typeface="Wingdings" panose="05000000000000000000" pitchFamily="2" charset="2"/>
              </a:rPr>
              <a:t></a:t>
            </a:r>
            <a:r>
              <a:rPr lang="en-US" dirty="0" smtClean="0"/>
              <a:t>D)</a:t>
            </a:r>
            <a:endParaRPr lang="en-US" dirty="0"/>
          </a:p>
        </p:txBody>
      </p:sp>
      <p:sp>
        <p:nvSpPr>
          <p:cNvPr id="3" name="Content Placeholder 2"/>
          <p:cNvSpPr>
            <a:spLocks noGrp="1"/>
          </p:cNvSpPr>
          <p:nvPr>
            <p:ph idx="1"/>
          </p:nvPr>
        </p:nvSpPr>
        <p:spPr/>
        <p:txBody>
          <a:bodyPr>
            <a:normAutofit/>
          </a:bodyPr>
          <a:lstStyle/>
          <a:p>
            <a:r>
              <a:rPr lang="en-US" sz="7200" dirty="0"/>
              <a:t>D</a:t>
            </a:r>
            <a:r>
              <a:rPr lang="en-US" sz="7200" dirty="0" smtClean="0"/>
              <a:t>ivide the numerator by the denominator, N÷D (nerds get into college and dummies get kicked out).</a:t>
            </a:r>
          </a:p>
          <a:p>
            <a:endParaRPr lang="en-US" dirty="0"/>
          </a:p>
        </p:txBody>
      </p:sp>
    </p:spTree>
    <p:extLst>
      <p:ext uri="{BB962C8B-B14F-4D97-AF65-F5344CB8AC3E}">
        <p14:creationId xmlns:p14="http://schemas.microsoft.com/office/powerpoint/2010/main" val="38632610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2/3</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79427872"/>
              </p:ext>
            </p:extLst>
          </p:nvPr>
        </p:nvGraphicFramePr>
        <p:xfrm>
          <a:off x="2454876" y="1825625"/>
          <a:ext cx="7463481" cy="868148"/>
        </p:xfrm>
        <a:graphic>
          <a:graphicData uri="http://schemas.openxmlformats.org/drawingml/2006/table">
            <a:tbl>
              <a:tblPr firstRow="1" bandRow="1">
                <a:tableStyleId>{5C22544A-7EE6-4342-B048-85BDC9FD1C3A}</a:tableStyleId>
              </a:tblPr>
              <a:tblGrid>
                <a:gridCol w="2487827"/>
                <a:gridCol w="2487827"/>
                <a:gridCol w="2487827"/>
              </a:tblGrid>
              <a:tr h="86814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TextBox 4"/>
          <p:cNvSpPr txBox="1"/>
          <p:nvPr/>
        </p:nvSpPr>
        <p:spPr>
          <a:xfrm>
            <a:off x="1853514" y="3031524"/>
            <a:ext cx="8550875" cy="923330"/>
          </a:xfrm>
          <a:prstGeom prst="rect">
            <a:avLst/>
          </a:prstGeom>
          <a:noFill/>
        </p:spPr>
        <p:txBody>
          <a:bodyPr wrap="square" rtlCol="0">
            <a:spAutoFit/>
          </a:bodyPr>
          <a:lstStyle/>
          <a:p>
            <a:pPr algn="ctr"/>
            <a:r>
              <a:rPr lang="en-US" sz="5400" dirty="0" smtClean="0"/>
              <a:t>2/3 = 0.666 = 66.6%</a:t>
            </a:r>
            <a:endParaRPr lang="en-US" sz="5400" dirty="0"/>
          </a:p>
        </p:txBody>
      </p:sp>
    </p:spTree>
    <p:extLst>
      <p:ext uri="{BB962C8B-B14F-4D97-AF65-F5344CB8AC3E}">
        <p14:creationId xmlns:p14="http://schemas.microsoft.com/office/powerpoint/2010/main" val="2455375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3/4</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06218747"/>
              </p:ext>
            </p:extLst>
          </p:nvPr>
        </p:nvGraphicFramePr>
        <p:xfrm>
          <a:off x="2034744" y="1825625"/>
          <a:ext cx="8213128" cy="859910"/>
        </p:xfrm>
        <a:graphic>
          <a:graphicData uri="http://schemas.openxmlformats.org/drawingml/2006/table">
            <a:tbl>
              <a:tblPr firstRow="1" bandRow="1">
                <a:tableStyleId>{5C22544A-7EE6-4342-B048-85BDC9FD1C3A}</a:tableStyleId>
              </a:tblPr>
              <a:tblGrid>
                <a:gridCol w="2053282"/>
                <a:gridCol w="2053282"/>
                <a:gridCol w="2053282"/>
                <a:gridCol w="2053282"/>
              </a:tblGrid>
              <a:tr h="85991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TextBox 4"/>
          <p:cNvSpPr txBox="1"/>
          <p:nvPr/>
        </p:nvSpPr>
        <p:spPr>
          <a:xfrm>
            <a:off x="1713470" y="3196281"/>
            <a:ext cx="8822725" cy="923330"/>
          </a:xfrm>
          <a:prstGeom prst="rect">
            <a:avLst/>
          </a:prstGeom>
          <a:noFill/>
        </p:spPr>
        <p:txBody>
          <a:bodyPr wrap="square" rtlCol="0">
            <a:spAutoFit/>
          </a:bodyPr>
          <a:lstStyle/>
          <a:p>
            <a:pPr algn="ctr"/>
            <a:r>
              <a:rPr lang="en-US" sz="5400" dirty="0" smtClean="0"/>
              <a:t>3/4 = 0.75 = 75%</a:t>
            </a:r>
            <a:endParaRPr lang="en-US" sz="5400" dirty="0"/>
          </a:p>
        </p:txBody>
      </p:sp>
    </p:spTree>
    <p:extLst>
      <p:ext uri="{BB962C8B-B14F-4D97-AF65-F5344CB8AC3E}">
        <p14:creationId xmlns:p14="http://schemas.microsoft.com/office/powerpoint/2010/main" val="3623621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4/5</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6442071"/>
              </p:ext>
            </p:extLst>
          </p:nvPr>
        </p:nvGraphicFramePr>
        <p:xfrm>
          <a:off x="1853515" y="1825625"/>
          <a:ext cx="8600300" cy="892861"/>
        </p:xfrm>
        <a:graphic>
          <a:graphicData uri="http://schemas.openxmlformats.org/drawingml/2006/table">
            <a:tbl>
              <a:tblPr firstRow="1" bandRow="1">
                <a:tableStyleId>{5C22544A-7EE6-4342-B048-85BDC9FD1C3A}</a:tableStyleId>
              </a:tblPr>
              <a:tblGrid>
                <a:gridCol w="1720060"/>
                <a:gridCol w="1720060"/>
                <a:gridCol w="1720060"/>
                <a:gridCol w="1720060"/>
                <a:gridCol w="1720060"/>
              </a:tblGrid>
              <a:tr h="892861">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TextBox 4"/>
          <p:cNvSpPr txBox="1"/>
          <p:nvPr/>
        </p:nvSpPr>
        <p:spPr>
          <a:xfrm>
            <a:off x="1639330" y="3138616"/>
            <a:ext cx="9069859" cy="923330"/>
          </a:xfrm>
          <a:prstGeom prst="rect">
            <a:avLst/>
          </a:prstGeom>
          <a:noFill/>
        </p:spPr>
        <p:txBody>
          <a:bodyPr wrap="square" rtlCol="0">
            <a:spAutoFit/>
          </a:bodyPr>
          <a:lstStyle/>
          <a:p>
            <a:pPr algn="ctr"/>
            <a:r>
              <a:rPr lang="en-US" sz="5400" dirty="0" smtClean="0"/>
              <a:t>4/5 = 0.8 = 80%</a:t>
            </a:r>
            <a:endParaRPr lang="en-US" sz="5400" dirty="0"/>
          </a:p>
        </p:txBody>
      </p:sp>
    </p:spTree>
    <p:extLst>
      <p:ext uri="{BB962C8B-B14F-4D97-AF65-F5344CB8AC3E}">
        <p14:creationId xmlns:p14="http://schemas.microsoft.com/office/powerpoint/2010/main" val="15085254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7/8</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27864387"/>
              </p:ext>
            </p:extLst>
          </p:nvPr>
        </p:nvGraphicFramePr>
        <p:xfrm>
          <a:off x="2117124" y="1825623"/>
          <a:ext cx="8130748" cy="1238852"/>
        </p:xfrm>
        <a:graphic>
          <a:graphicData uri="http://schemas.openxmlformats.org/drawingml/2006/table">
            <a:tbl>
              <a:tblPr firstRow="1" bandRow="1">
                <a:tableStyleId>{5C22544A-7EE6-4342-B048-85BDC9FD1C3A}</a:tableStyleId>
              </a:tblPr>
              <a:tblGrid>
                <a:gridCol w="2032687"/>
                <a:gridCol w="2032687"/>
                <a:gridCol w="2032687"/>
                <a:gridCol w="2032687"/>
              </a:tblGrid>
              <a:tr h="61942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r>
              <a:tr h="61942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TextBox 4"/>
          <p:cNvSpPr txBox="1"/>
          <p:nvPr/>
        </p:nvSpPr>
        <p:spPr>
          <a:xfrm>
            <a:off x="1474573" y="3352800"/>
            <a:ext cx="9349946" cy="923330"/>
          </a:xfrm>
          <a:prstGeom prst="rect">
            <a:avLst/>
          </a:prstGeom>
          <a:noFill/>
        </p:spPr>
        <p:txBody>
          <a:bodyPr wrap="square" rtlCol="0">
            <a:spAutoFit/>
          </a:bodyPr>
          <a:lstStyle/>
          <a:p>
            <a:pPr algn="ctr"/>
            <a:r>
              <a:rPr lang="en-US" sz="5400" dirty="0" smtClean="0"/>
              <a:t>7/8 = 0.875 = 87.5%</a:t>
            </a:r>
            <a:endParaRPr lang="en-US" sz="5400" dirty="0"/>
          </a:p>
        </p:txBody>
      </p:sp>
    </p:spTree>
    <p:extLst>
      <p:ext uri="{BB962C8B-B14F-4D97-AF65-F5344CB8AC3E}">
        <p14:creationId xmlns:p14="http://schemas.microsoft.com/office/powerpoint/2010/main" val="42015466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Homework</a:t>
            </a:r>
            <a:endParaRPr lang="en-US" dirty="0"/>
          </a:p>
        </p:txBody>
      </p:sp>
      <p:sp>
        <p:nvSpPr>
          <p:cNvPr id="3" name="Content Placeholder 2"/>
          <p:cNvSpPr>
            <a:spLocks noGrp="1"/>
          </p:cNvSpPr>
          <p:nvPr>
            <p:ph idx="1"/>
          </p:nvPr>
        </p:nvSpPr>
        <p:spPr/>
        <p:txBody>
          <a:bodyPr>
            <a:normAutofit/>
          </a:bodyPr>
          <a:lstStyle/>
          <a:p>
            <a:pPr marL="0" indent="0">
              <a:buNone/>
            </a:pPr>
            <a:r>
              <a:rPr lang="en-US" sz="5400" dirty="0"/>
              <a:t>Bring one example each of fractions, decimals and </a:t>
            </a:r>
            <a:r>
              <a:rPr lang="en-US" sz="5400" dirty="0" err="1"/>
              <a:t>percents</a:t>
            </a:r>
            <a:r>
              <a:rPr lang="en-US" sz="5400" dirty="0"/>
              <a:t> being using advertisement. You many clip your example from any source (magazine, newspaper, online advertisement)</a:t>
            </a:r>
          </a:p>
        </p:txBody>
      </p:sp>
    </p:spTree>
    <p:extLst>
      <p:ext uri="{BB962C8B-B14F-4D97-AF65-F5344CB8AC3E}">
        <p14:creationId xmlns:p14="http://schemas.microsoft.com/office/powerpoint/2010/main" val="12507617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Exit Ticket</a:t>
            </a:r>
            <a:endParaRPr lang="en-US" dirty="0"/>
          </a:p>
        </p:txBody>
      </p:sp>
      <p:sp>
        <p:nvSpPr>
          <p:cNvPr id="3" name="Content Placeholder 2"/>
          <p:cNvSpPr>
            <a:spLocks noGrp="1"/>
          </p:cNvSpPr>
          <p:nvPr>
            <p:ph idx="1"/>
          </p:nvPr>
        </p:nvSpPr>
        <p:spPr/>
        <p:txBody>
          <a:bodyPr/>
          <a:lstStyle/>
          <a:p>
            <a:pPr marL="0" indent="0">
              <a:buNone/>
            </a:pPr>
            <a:r>
              <a:rPr lang="en-US" dirty="0"/>
              <a:t>Answer the following questions.</a:t>
            </a:r>
          </a:p>
          <a:p>
            <a:pPr marL="0" indent="0">
              <a:buNone/>
            </a:pPr>
            <a:r>
              <a:rPr lang="en-US" dirty="0"/>
              <a:t>1. Three out of every 12 children at camp are boys. What percent of the children at camp are boys? </a:t>
            </a:r>
          </a:p>
          <a:p>
            <a:pPr marL="0" indent="0">
              <a:buNone/>
            </a:pPr>
            <a:r>
              <a:rPr lang="en-US" dirty="0"/>
              <a:t>2. One dollar is worth 100 cents. Ariel has 5 cents. What fraction of a dollar does Ariel have? What percent of one dollar does she have? </a:t>
            </a:r>
          </a:p>
        </p:txBody>
      </p:sp>
    </p:spTree>
    <p:extLst>
      <p:ext uri="{BB962C8B-B14F-4D97-AF65-F5344CB8AC3E}">
        <p14:creationId xmlns:p14="http://schemas.microsoft.com/office/powerpoint/2010/main" val="1700910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ym typeface="Wingdings" panose="05000000000000000000" pitchFamily="2" charset="2"/>
              </a:rPr>
              <a:t>To change fraction to percent (FP)</a:t>
            </a:r>
            <a:endParaRPr lang="en-US" dirty="0"/>
          </a:p>
        </p:txBody>
      </p:sp>
      <p:sp>
        <p:nvSpPr>
          <p:cNvPr id="3" name="Content Placeholder 2"/>
          <p:cNvSpPr>
            <a:spLocks noGrp="1"/>
          </p:cNvSpPr>
          <p:nvPr>
            <p:ph idx="1"/>
          </p:nvPr>
        </p:nvSpPr>
        <p:spPr/>
        <p:txBody>
          <a:bodyPr/>
          <a:lstStyle/>
          <a:p>
            <a:r>
              <a:rPr lang="en-US" sz="6000" dirty="0">
                <a:sym typeface="Wingdings" panose="05000000000000000000" pitchFamily="2" charset="2"/>
              </a:rPr>
              <a:t>D</a:t>
            </a:r>
            <a:r>
              <a:rPr lang="en-US" sz="6000" dirty="0" smtClean="0">
                <a:sym typeface="Wingdings" panose="05000000000000000000" pitchFamily="2" charset="2"/>
              </a:rPr>
              <a:t>ivide the numerator by the denominator, N÷D to get a decimal. Then move the decimal two times to the right, drop the decimal and add the % sign.</a:t>
            </a:r>
            <a:endParaRPr lang="en-US" sz="6000" dirty="0" smtClean="0"/>
          </a:p>
          <a:p>
            <a:endParaRPr lang="en-US" dirty="0"/>
          </a:p>
        </p:txBody>
      </p:sp>
    </p:spTree>
    <p:extLst>
      <p:ext uri="{BB962C8B-B14F-4D97-AF65-F5344CB8AC3E}">
        <p14:creationId xmlns:p14="http://schemas.microsoft.com/office/powerpoint/2010/main" val="424663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 change decimal to fraction (D</a:t>
            </a:r>
            <a:r>
              <a:rPr lang="en-US" dirty="0" smtClean="0">
                <a:sym typeface="Wingdings" panose="05000000000000000000" pitchFamily="2" charset="2"/>
              </a:rPr>
              <a:t>F)</a:t>
            </a:r>
            <a:endParaRPr lang="en-US" dirty="0"/>
          </a:p>
        </p:txBody>
      </p:sp>
      <p:sp>
        <p:nvSpPr>
          <p:cNvPr id="3" name="Content Placeholder 2"/>
          <p:cNvSpPr>
            <a:spLocks noGrp="1"/>
          </p:cNvSpPr>
          <p:nvPr>
            <p:ph idx="1"/>
          </p:nvPr>
        </p:nvSpPr>
        <p:spPr/>
        <p:txBody>
          <a:bodyPr>
            <a:normAutofit lnSpcReduction="10000"/>
          </a:bodyPr>
          <a:lstStyle/>
          <a:p>
            <a:r>
              <a:rPr lang="en-US" sz="5400" dirty="0">
                <a:sym typeface="Wingdings" panose="05000000000000000000" pitchFamily="2" charset="2"/>
              </a:rPr>
              <a:t>R</a:t>
            </a:r>
            <a:r>
              <a:rPr lang="en-US" sz="5400" dirty="0" smtClean="0">
                <a:sym typeface="Wingdings" panose="05000000000000000000" pitchFamily="2" charset="2"/>
              </a:rPr>
              <a:t>emove the decimal point and write the number as the numerator. The denominator will be either 10, 100, or 1000, depending on the place value of the last digit. Simplify if needed.</a:t>
            </a:r>
          </a:p>
          <a:p>
            <a:endParaRPr lang="en-US" dirty="0"/>
          </a:p>
        </p:txBody>
      </p:sp>
    </p:spTree>
    <p:extLst>
      <p:ext uri="{BB962C8B-B14F-4D97-AF65-F5344CB8AC3E}">
        <p14:creationId xmlns:p14="http://schemas.microsoft.com/office/powerpoint/2010/main" val="2228596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 change decimal to percent (D</a:t>
            </a:r>
            <a:r>
              <a:rPr lang="en-US" dirty="0" smtClean="0">
                <a:sym typeface="Wingdings" panose="05000000000000000000" pitchFamily="2" charset="2"/>
              </a:rPr>
              <a:t></a:t>
            </a:r>
            <a:r>
              <a:rPr lang="en-US" dirty="0" smtClean="0"/>
              <a:t>P)</a:t>
            </a:r>
            <a:endParaRPr lang="en-US" dirty="0"/>
          </a:p>
        </p:txBody>
      </p:sp>
      <p:sp>
        <p:nvSpPr>
          <p:cNvPr id="3" name="Content Placeholder 2"/>
          <p:cNvSpPr>
            <a:spLocks noGrp="1"/>
          </p:cNvSpPr>
          <p:nvPr>
            <p:ph idx="1"/>
          </p:nvPr>
        </p:nvSpPr>
        <p:spPr/>
        <p:txBody>
          <a:bodyPr>
            <a:normAutofit/>
          </a:bodyPr>
          <a:lstStyle/>
          <a:p>
            <a:r>
              <a:rPr lang="en-US" sz="7200" dirty="0"/>
              <a:t>M</a:t>
            </a:r>
            <a:r>
              <a:rPr lang="en-US" sz="7200" dirty="0" smtClean="0"/>
              <a:t>ove the decimal to the right two times then drop the decimal and add the % sign. (Dr. Pepper)</a:t>
            </a:r>
          </a:p>
        </p:txBody>
      </p:sp>
    </p:spTree>
    <p:extLst>
      <p:ext uri="{BB962C8B-B14F-4D97-AF65-F5344CB8AC3E}">
        <p14:creationId xmlns:p14="http://schemas.microsoft.com/office/powerpoint/2010/main" val="3892194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 change percent to decimal (P</a:t>
            </a:r>
            <a:r>
              <a:rPr lang="en-US" dirty="0" smtClean="0">
                <a:sym typeface="Wingdings" panose="05000000000000000000" pitchFamily="2" charset="2"/>
              </a:rPr>
              <a:t>D)</a:t>
            </a:r>
            <a:endParaRPr lang="en-US" dirty="0"/>
          </a:p>
        </p:txBody>
      </p:sp>
      <p:sp>
        <p:nvSpPr>
          <p:cNvPr id="3" name="Content Placeholder 2"/>
          <p:cNvSpPr>
            <a:spLocks noGrp="1"/>
          </p:cNvSpPr>
          <p:nvPr>
            <p:ph idx="1"/>
          </p:nvPr>
        </p:nvSpPr>
        <p:spPr/>
        <p:txBody>
          <a:bodyPr>
            <a:normAutofit/>
          </a:bodyPr>
          <a:lstStyle/>
          <a:p>
            <a:r>
              <a:rPr lang="en-US" sz="7200" dirty="0" smtClean="0">
                <a:sym typeface="Wingdings" panose="05000000000000000000" pitchFamily="2" charset="2"/>
              </a:rPr>
              <a:t>Take away the % sign add the decimal and move it 2 spaces to the left.</a:t>
            </a:r>
          </a:p>
          <a:p>
            <a:endParaRPr lang="en-US" sz="3600" dirty="0"/>
          </a:p>
        </p:txBody>
      </p:sp>
    </p:spTree>
    <p:extLst>
      <p:ext uri="{BB962C8B-B14F-4D97-AF65-F5344CB8AC3E}">
        <p14:creationId xmlns:p14="http://schemas.microsoft.com/office/powerpoint/2010/main" val="3146148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ym typeface="Wingdings" panose="05000000000000000000" pitchFamily="2" charset="2"/>
              </a:rPr>
              <a:t>To change percent to fraction (PF)</a:t>
            </a:r>
            <a:endParaRPr lang="en-US" dirty="0"/>
          </a:p>
        </p:txBody>
      </p:sp>
      <p:sp>
        <p:nvSpPr>
          <p:cNvPr id="3" name="Content Placeholder 2"/>
          <p:cNvSpPr>
            <a:spLocks noGrp="1"/>
          </p:cNvSpPr>
          <p:nvPr>
            <p:ph idx="1"/>
          </p:nvPr>
        </p:nvSpPr>
        <p:spPr/>
        <p:txBody>
          <a:bodyPr/>
          <a:lstStyle/>
          <a:p>
            <a:r>
              <a:rPr lang="en-US" sz="5400" dirty="0" smtClean="0">
                <a:sym typeface="Wingdings" panose="05000000000000000000" pitchFamily="2" charset="2"/>
              </a:rPr>
              <a:t>Take away the % sign and write the number as the numerator. The denominator will be either 100 or 1000, depending on the place value of the last digit. Simplify if needed.</a:t>
            </a:r>
          </a:p>
          <a:p>
            <a:endParaRPr lang="en-US" dirty="0"/>
          </a:p>
        </p:txBody>
      </p:sp>
    </p:spTree>
    <p:extLst>
      <p:ext uri="{BB962C8B-B14F-4D97-AF65-F5344CB8AC3E}">
        <p14:creationId xmlns:p14="http://schemas.microsoft.com/office/powerpoint/2010/main" val="19213172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Benchmark Fraction Booklet</a:t>
            </a:r>
            <a:endParaRPr lang="en-US" dirty="0"/>
          </a:p>
        </p:txBody>
      </p:sp>
      <p:sp>
        <p:nvSpPr>
          <p:cNvPr id="3" name="Content Placeholder 2"/>
          <p:cNvSpPr>
            <a:spLocks noGrp="1"/>
          </p:cNvSpPr>
          <p:nvPr>
            <p:ph idx="1"/>
          </p:nvPr>
        </p:nvSpPr>
        <p:spPr/>
        <p:txBody>
          <a:bodyPr>
            <a:normAutofit/>
          </a:bodyPr>
          <a:lstStyle/>
          <a:p>
            <a:r>
              <a:rPr lang="en-US" sz="4800" dirty="0" smtClean="0"/>
              <a:t>You will create a booklet for your benchmark fractions. For each benchmark fraction you will write the fraction, draw the picture and write the equivalent decimal and percent for the fraction.</a:t>
            </a:r>
            <a:endParaRPr lang="en-US" sz="4800" dirty="0"/>
          </a:p>
        </p:txBody>
      </p:sp>
    </p:spTree>
    <p:extLst>
      <p:ext uri="{BB962C8B-B14F-4D97-AF65-F5344CB8AC3E}">
        <p14:creationId xmlns:p14="http://schemas.microsoft.com/office/powerpoint/2010/main" val="317497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54442"/>
          </a:xfrm>
        </p:spPr>
        <p:txBody>
          <a:bodyPr/>
          <a:lstStyle/>
          <a:p>
            <a:pPr algn="ctr"/>
            <a:r>
              <a:rPr lang="en-US" dirty="0" smtClean="0"/>
              <a:t>1/100</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73481"/>
              </p:ext>
            </p:extLst>
          </p:nvPr>
        </p:nvGraphicFramePr>
        <p:xfrm>
          <a:off x="2932670" y="1054445"/>
          <a:ext cx="6738550" cy="3657600"/>
        </p:xfrm>
        <a:graphic>
          <a:graphicData uri="http://schemas.openxmlformats.org/drawingml/2006/table">
            <a:tbl>
              <a:tblPr firstRow="1" bandRow="1">
                <a:tableStyleId>{5C22544A-7EE6-4342-B048-85BDC9FD1C3A}</a:tableStyleId>
              </a:tblPr>
              <a:tblGrid>
                <a:gridCol w="673855"/>
                <a:gridCol w="673855"/>
                <a:gridCol w="673855"/>
                <a:gridCol w="673855"/>
                <a:gridCol w="673855"/>
                <a:gridCol w="673855"/>
                <a:gridCol w="673855"/>
                <a:gridCol w="673855"/>
                <a:gridCol w="673855"/>
                <a:gridCol w="673855"/>
              </a:tblGrid>
              <a:tr h="362465">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2465">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2465">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2465">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2465">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2465">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2465">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2465">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2465">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2465">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TextBox 4"/>
          <p:cNvSpPr txBox="1"/>
          <p:nvPr/>
        </p:nvSpPr>
        <p:spPr>
          <a:xfrm>
            <a:off x="1709351" y="5008605"/>
            <a:ext cx="8773297" cy="830997"/>
          </a:xfrm>
          <a:prstGeom prst="rect">
            <a:avLst/>
          </a:prstGeom>
          <a:noFill/>
        </p:spPr>
        <p:txBody>
          <a:bodyPr wrap="square" rtlCol="0">
            <a:spAutoFit/>
          </a:bodyPr>
          <a:lstStyle/>
          <a:p>
            <a:pPr algn="ctr"/>
            <a:r>
              <a:rPr lang="en-US" sz="4800" dirty="0" smtClean="0"/>
              <a:t>1/100 = 0.01 = 1%</a:t>
            </a:r>
            <a:endParaRPr lang="en-US" sz="4800" dirty="0"/>
          </a:p>
        </p:txBody>
      </p:sp>
    </p:spTree>
    <p:extLst>
      <p:ext uri="{BB962C8B-B14F-4D97-AF65-F5344CB8AC3E}">
        <p14:creationId xmlns:p14="http://schemas.microsoft.com/office/powerpoint/2010/main" val="13954487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493</Words>
  <Application>Microsoft Office PowerPoint</Application>
  <PresentationFormat>Widescreen</PresentationFormat>
  <Paragraphs>53</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Wingdings</vt:lpstr>
      <vt:lpstr>Office Theme</vt:lpstr>
      <vt:lpstr>Bellringer</vt:lpstr>
      <vt:lpstr>To change fraction to decimal (FD)</vt:lpstr>
      <vt:lpstr>To change fraction to percent (FP)</vt:lpstr>
      <vt:lpstr>To change decimal to fraction (DF)</vt:lpstr>
      <vt:lpstr>To change decimal to percent (DP)</vt:lpstr>
      <vt:lpstr>To change percent to decimal (PD)</vt:lpstr>
      <vt:lpstr>To change percent to fraction (PF)</vt:lpstr>
      <vt:lpstr>Benchmark Fraction Booklet</vt:lpstr>
      <vt:lpstr>1/100</vt:lpstr>
      <vt:lpstr>1/10</vt:lpstr>
      <vt:lpstr>1/8</vt:lpstr>
      <vt:lpstr>1/5</vt:lpstr>
      <vt:lpstr>1/4</vt:lpstr>
      <vt:lpstr>1/3</vt:lpstr>
      <vt:lpstr>3/8</vt:lpstr>
      <vt:lpstr>2/5</vt:lpstr>
      <vt:lpstr>1/2</vt:lpstr>
      <vt:lpstr>3/5</vt:lpstr>
      <vt:lpstr>5/8</vt:lpstr>
      <vt:lpstr>2/3</vt:lpstr>
      <vt:lpstr>3/4</vt:lpstr>
      <vt:lpstr>4/5</vt:lpstr>
      <vt:lpstr>7/8</vt:lpstr>
      <vt:lpstr>Homework</vt:lpstr>
      <vt:lpstr>Exit Ticket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dc:title>
  <dc:creator>Enrrique Martinez</dc:creator>
  <cp:lastModifiedBy>Enrrique Martinez</cp:lastModifiedBy>
  <cp:revision>7</cp:revision>
  <dcterms:created xsi:type="dcterms:W3CDTF">2015-09-23T16:23:46Z</dcterms:created>
  <dcterms:modified xsi:type="dcterms:W3CDTF">2015-09-23T18:00:47Z</dcterms:modified>
</cp:coreProperties>
</file>