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D1B3-12CF-4474-A91C-AB9EB5EC9AE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721-05CD-4F4A-8B4D-228A679C0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7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D1B3-12CF-4474-A91C-AB9EB5EC9AE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721-05CD-4F4A-8B4D-228A679C0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D1B3-12CF-4474-A91C-AB9EB5EC9AE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721-05CD-4F4A-8B4D-228A679C0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3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D1B3-12CF-4474-A91C-AB9EB5EC9AE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721-05CD-4F4A-8B4D-228A679C0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6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D1B3-12CF-4474-A91C-AB9EB5EC9AE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721-05CD-4F4A-8B4D-228A679C0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7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D1B3-12CF-4474-A91C-AB9EB5EC9AE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721-05CD-4F4A-8B4D-228A679C0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4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D1B3-12CF-4474-A91C-AB9EB5EC9AE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721-05CD-4F4A-8B4D-228A679C0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2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D1B3-12CF-4474-A91C-AB9EB5EC9AE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721-05CD-4F4A-8B4D-228A679C0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2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D1B3-12CF-4474-A91C-AB9EB5EC9AE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721-05CD-4F4A-8B4D-228A679C0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2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D1B3-12CF-4474-A91C-AB9EB5EC9AE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721-05CD-4F4A-8B4D-228A679C0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4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D1B3-12CF-4474-A91C-AB9EB5EC9AE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5721-05CD-4F4A-8B4D-228A679C0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8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BD1B3-12CF-4474-A91C-AB9EB5EC9AE8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95721-05CD-4F4A-8B4D-228A679C0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7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wmf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10" Type="http://schemas.openxmlformats.org/officeDocument/2006/relationships/image" Target="../media/image7.wmf"/><Relationship Id="rId4" Type="http://schemas.openxmlformats.org/officeDocument/2006/relationships/image" Target="../media/image1.png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../media/audio3.wav"/><Relationship Id="rId7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audio4.wav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5.wav"/><Relationship Id="rId1" Type="http://schemas.openxmlformats.org/officeDocument/2006/relationships/tags" Target="../tags/tag3.xml"/><Relationship Id="rId5" Type="http://schemas.openxmlformats.org/officeDocument/2006/relationships/image" Target="../media/image4.w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audio" Target="../media/audio6.wav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wmf"/><Relationship Id="rId2" Type="http://schemas.openxmlformats.org/officeDocument/2006/relationships/audio" Target="../media/audio7.wav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wmf"/><Relationship Id="rId2" Type="http://schemas.openxmlformats.org/officeDocument/2006/relationships/audio" Target="../media/audio7.wav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Dividing Decimals</a:t>
            </a:r>
            <a:br>
              <a:rPr lang="en-US" altLang="en-US" smtClean="0"/>
            </a:br>
            <a:r>
              <a:rPr lang="en-US" altLang="en-US" smtClean="0"/>
              <a:t>“Swingin’ Monkeys”</a:t>
            </a:r>
          </a:p>
        </p:txBody>
      </p:sp>
      <p:pic>
        <p:nvPicPr>
          <p:cNvPr id="205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6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S900388464[1].wav">
            <a:hlinkClick r:id="" action="ppaction://media"/>
          </p:cNvPr>
          <p:cNvPicPr>
            <a:picLocks noRot="1" noChangeAspect="1"/>
          </p:cNvPicPr>
          <p:nvPr>
            <a:wavAudioFile r:embed="rId2" name="MS900388464[1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Documents and Settings\44032\Local Settings\Temporary Internet Files\Content.IE5\2TQ7QJUJ\MC90041745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295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Documents and Settings\44032\Local Settings\Temporary Internet Files\Content.IE5\CLMXM70P\MC90041743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9" y="3200400"/>
            <a:ext cx="148113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Documents and Settings\44032\Local Settings\Temporary Internet Files\Content.IE5\8N0LAB2N\MC90041738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8489">
            <a:off x="4572000" y="5181600"/>
            <a:ext cx="14795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Documents and Settings\44032\Local Settings\Temporary Internet Files\Content.IE5\ORSRY9KF\MC90041747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136683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:\Documents and Settings\44032\Local Settings\Temporary Internet Files\Content.IE5\2TQ7QJUJ\MC90043461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5540">
            <a:off x="8839200" y="4419600"/>
            <a:ext cx="10937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969562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2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Steps in Dividing Decimals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52600" y="1905001"/>
            <a:ext cx="8763000" cy="954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FF"/>
                </a:solidFill>
              </a:rPr>
              <a:t>4.  </a:t>
            </a:r>
            <a:r>
              <a:rPr lang="en-US" altLang="en-US" sz="2800" dirty="0">
                <a:solidFill>
                  <a:srgbClr val="FFFFFF"/>
                </a:solidFill>
              </a:rPr>
              <a:t>Divide the numbers.  Make sure the decimal point stays lined up.</a:t>
            </a: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876800" y="2514601"/>
          <a:ext cx="2514600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5" imgW="533169" imgH="457002" progId="Equation.3">
                  <p:embed/>
                </p:oleObj>
              </mc:Choice>
              <mc:Fallback>
                <p:oleObj name="Equation" r:id="rId5" imgW="533169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14601"/>
                        <a:ext cx="2514600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Oval 6"/>
          <p:cNvSpPr>
            <a:spLocks noChangeArrowheads="1"/>
          </p:cNvSpPr>
          <p:nvPr/>
        </p:nvSpPr>
        <p:spPr bwMode="auto">
          <a:xfrm>
            <a:off x="6629400" y="329882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292929"/>
              </a:solidFill>
            </a:endParaRP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867400" y="2895601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CC9900"/>
                </a:solidFill>
              </a:rPr>
              <a:t>6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5562600" y="43434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CC9900"/>
                </a:solidFill>
              </a:rPr>
              <a:t>12</a:t>
            </a:r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5105400" y="5029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>
            <a:off x="5257800" y="4800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6477000" y="4267200"/>
            <a:ext cx="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248400" y="4953001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CC9900"/>
                </a:solidFill>
              </a:rPr>
              <a:t>6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6781800" y="2895601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CC9900"/>
                </a:solidFill>
              </a:rPr>
              <a:t>2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6248400" y="5334001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CC9900"/>
                </a:solidFill>
              </a:rPr>
              <a:t>6</a:t>
            </a:r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>
            <a:off x="5867400" y="594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>
            <a:off x="6019800" y="571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>
            <a:off x="7086600" y="4267200"/>
            <a:ext cx="0" cy="1676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6781800" y="5943601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CC9900"/>
                </a:solidFill>
              </a:rPr>
              <a:t>4</a:t>
            </a: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6248400" y="2895601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CC9900"/>
                </a:solidFill>
              </a:rPr>
              <a:t>3</a:t>
            </a:r>
          </a:p>
        </p:txBody>
      </p:sp>
      <p:pic>
        <p:nvPicPr>
          <p:cNvPr id="78871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3" name="~PP419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57610470"/>
      </p:ext>
    </p:extLst>
  </p:cSld>
  <p:clrMapOvr>
    <a:masterClrMapping/>
  </p:clrMapOvr>
  <p:transition advTm="5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88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71"/>
                </p:tgtEl>
              </p:cMediaNode>
            </p:audio>
          </p:childTnLst>
        </p:cTn>
      </p:par>
    </p:tnLst>
    <p:bldLst>
      <p:bldP spid="78855" grpId="0"/>
      <p:bldP spid="78856" grpId="0"/>
      <p:bldP spid="78857" grpId="0" animBg="1"/>
      <p:bldP spid="78858" grpId="0" animBg="1"/>
      <p:bldP spid="78859" grpId="0" animBg="1"/>
      <p:bldP spid="78860" grpId="0"/>
      <p:bldP spid="78861" grpId="0"/>
      <p:bldP spid="78862" grpId="0"/>
      <p:bldP spid="78863" grpId="0" animBg="1"/>
      <p:bldP spid="78864" grpId="0" animBg="1"/>
      <p:bldP spid="78868" grpId="0" animBg="1"/>
      <p:bldP spid="78869" grpId="0"/>
      <p:bldP spid="788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actually happening . . .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When you move the decimal one place to the right to create a WHOLE number – you are actually multiplying it by 10!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/>
              <a:t>When you move the decimal two places to the right to create a WHOLE number – you are actually multiplying it by 100!</a:t>
            </a:r>
          </a:p>
          <a:p>
            <a:r>
              <a:rPr lang="en-US" altLang="en-US" dirty="0" smtClean="0"/>
              <a:t>Move the three times- you are actually multiplying it by 1000!</a:t>
            </a:r>
          </a:p>
        </p:txBody>
      </p:sp>
    </p:spTree>
    <p:extLst>
      <p:ext uri="{BB962C8B-B14F-4D97-AF65-F5344CB8AC3E}">
        <p14:creationId xmlns:p14="http://schemas.microsoft.com/office/powerpoint/2010/main" val="38408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90800" y="457201"/>
            <a:ext cx="6400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prstClr val="black"/>
                </a:solidFill>
              </a:rPr>
              <a:t>What happens if we have a decimal in the divisor and not the dividend?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505200" y="2895601"/>
            <a:ext cx="5410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prstClr val="black"/>
                </a:solidFill>
              </a:rPr>
              <a:t>2.14 ) 797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5107898" y="3092971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505200" y="2895601"/>
            <a:ext cx="5410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prstClr val="black"/>
                </a:solidFill>
              </a:rPr>
              <a:t>2.14 ) 797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5181600" y="30480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14600" y="304801"/>
            <a:ext cx="6934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prstClr val="black"/>
                </a:solidFill>
              </a:rPr>
              <a:t>Just remember, the dividend is a whole number so there is a decimal at the end of the dividend that is not there.   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352800" y="4267201"/>
            <a:ext cx="5410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prstClr val="black"/>
                </a:solidFill>
              </a:rPr>
              <a:t>2.14 ) 797.</a:t>
            </a:r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5029200" y="44196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23" name="Oval 11"/>
          <p:cNvSpPr>
            <a:spLocks noChangeArrowheads="1"/>
          </p:cNvSpPr>
          <p:nvPr/>
        </p:nvSpPr>
        <p:spPr bwMode="auto">
          <a:xfrm>
            <a:off x="6477000" y="4876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>
            <a:off x="6781800" y="5105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8335780" y="2983974"/>
            <a:ext cx="2362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prstClr val="black"/>
                </a:solidFill>
              </a:rPr>
              <a:t>The decimal would go here since the number is whole. </a:t>
            </a:r>
            <a:r>
              <a:rPr lang="en-US" altLang="en-US" dirty="0" smtClean="0">
                <a:solidFill>
                  <a:prstClr val="black"/>
                </a:solidFill>
              </a:rPr>
              <a:t>But you </a:t>
            </a:r>
            <a:r>
              <a:rPr lang="en-US" altLang="en-US" dirty="0">
                <a:solidFill>
                  <a:prstClr val="black"/>
                </a:solidFill>
              </a:rPr>
              <a:t>would still have to move it two places to the right</a:t>
            </a:r>
            <a:r>
              <a:rPr lang="en-US" altLang="en-US" dirty="0" smtClean="0">
                <a:solidFill>
                  <a:prstClr val="black"/>
                </a:solidFill>
              </a:rPr>
              <a:t>. Don’t forget to add the zeros.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4114800" y="3886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prstClr val="black"/>
                </a:solidFill>
              </a:rPr>
              <a:t>Is really… 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flipV="1">
            <a:off x="6523220" y="5273676"/>
            <a:ext cx="533400" cy="762000"/>
          </a:xfrm>
          <a:custGeom>
            <a:avLst/>
            <a:gdLst>
              <a:gd name="T0" fmla="*/ 139296496 w 21600"/>
              <a:gd name="T1" fmla="*/ 0 h 21600"/>
              <a:gd name="T2" fmla="*/ 46005701 w 21600"/>
              <a:gd name="T3" fmla="*/ 948325439 h 21600"/>
              <a:gd name="T4" fmla="*/ 146449020 w 21600"/>
              <a:gd name="T5" fmla="*/ 364841473 h 21600"/>
              <a:gd name="T6" fmla="*/ 235854713 w 21600"/>
              <a:gd name="T7" fmla="*/ 627167875 h 21600"/>
              <a:gd name="T8" fmla="*/ 325275667 w 21600"/>
              <a:gd name="T9" fmla="*/ 364841473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 flipV="1">
            <a:off x="7170920" y="5273676"/>
            <a:ext cx="533400" cy="762000"/>
          </a:xfrm>
          <a:custGeom>
            <a:avLst/>
            <a:gdLst>
              <a:gd name="T0" fmla="*/ 139296496 w 21600"/>
              <a:gd name="T1" fmla="*/ 0 h 21600"/>
              <a:gd name="T2" fmla="*/ 46005701 w 21600"/>
              <a:gd name="T3" fmla="*/ 948325439 h 21600"/>
              <a:gd name="T4" fmla="*/ 146449020 w 21600"/>
              <a:gd name="T5" fmla="*/ 364841473 h 21600"/>
              <a:gd name="T6" fmla="*/ 235854713 w 21600"/>
              <a:gd name="T7" fmla="*/ 627167875 h 21600"/>
              <a:gd name="T8" fmla="*/ 325275667 w 21600"/>
              <a:gd name="T9" fmla="*/ 364841473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4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29197" y="2193925"/>
            <a:ext cx="5410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prstClr val="black"/>
                </a:solidFill>
              </a:rPr>
              <a:t>2.14 ) 797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4758128" y="2393794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9197" y="1270595"/>
            <a:ext cx="5786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So this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128603" y="3200400"/>
            <a:ext cx="7674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Becomes this</a:t>
            </a:r>
            <a:endParaRPr lang="en-US" sz="6000" dirty="0"/>
          </a:p>
          <a:p>
            <a:r>
              <a:rPr lang="en-US" sz="6000" dirty="0" smtClean="0"/>
              <a:t>214 ) 79700</a:t>
            </a:r>
          </a:p>
          <a:p>
            <a:r>
              <a:rPr lang="en-US" sz="6000" dirty="0" smtClean="0"/>
              <a:t>Divide to get 372.4299</a:t>
            </a:r>
            <a:endParaRPr lang="en-US" sz="6000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615127" y="4345014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5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Swinging Monkeys!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/>
              <a:t>Follow these steps and you will be great at dividing decimals!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4000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/>
              <a:t>Remember:  Whatever the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OUTSIDE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number </a:t>
            </a:r>
            <a:r>
              <a:rPr lang="en-US" sz="4000" dirty="0" smtClean="0"/>
              <a:t>does </a:t>
            </a:r>
            <a:r>
              <a:rPr lang="en-US" sz="4000" dirty="0"/>
              <a:t>– the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INSIDE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number </a:t>
            </a:r>
            <a:r>
              <a:rPr lang="en-US" sz="4000" dirty="0" smtClean="0"/>
              <a:t>does </a:t>
            </a:r>
            <a:r>
              <a:rPr lang="en-US" sz="4000" dirty="0"/>
              <a:t>also!</a:t>
            </a:r>
          </a:p>
        </p:txBody>
      </p:sp>
      <p:pic>
        <p:nvPicPr>
          <p:cNvPr id="4" name="Picture 9" descr="C:\Documents and Settings\44032\Local Settings\Temporary Internet Files\Content.IE5\2TQ7QJUJ\MC9004346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04800"/>
            <a:ext cx="14668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183" y="3723807"/>
            <a:ext cx="1692604" cy="1583055"/>
          </a:xfrm>
          <a:prstGeom prst="rect">
            <a:avLst/>
          </a:prstGeom>
          <a:noFill/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CCCC99">
                        <a:satMod val="155000"/>
                      </a:srgbClr>
                    </a:gs>
                    <a:gs pos="100000">
                      <a:srgbClr val="CCCC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Monkey See;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CCCC99">
                        <a:satMod val="155000"/>
                      </a:srgbClr>
                    </a:gs>
                    <a:gs pos="100000">
                      <a:srgbClr val="CCCC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Monkey Do!</a:t>
            </a:r>
          </a:p>
        </p:txBody>
      </p:sp>
    </p:spTree>
    <p:extLst>
      <p:ext uri="{BB962C8B-B14F-4D97-AF65-F5344CB8AC3E}">
        <p14:creationId xmlns:p14="http://schemas.microsoft.com/office/powerpoint/2010/main" val="36132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Division Vocabulary</a:t>
            </a:r>
          </a:p>
        </p:txBody>
      </p:sp>
      <p:graphicFrame>
        <p:nvGraphicFramePr>
          <p:cNvPr id="512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038600" y="1143000"/>
          <a:ext cx="3276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558800" imgH="457200" progId="Equation.3">
                  <p:embed/>
                </p:oleObj>
              </mc:Choice>
              <mc:Fallback>
                <p:oleObj name="Equation" r:id="rId5" imgW="55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43000"/>
                        <a:ext cx="32766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4495800" y="3505200"/>
            <a:ext cx="0" cy="990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334000" y="5486401"/>
            <a:ext cx="1981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292929"/>
                </a:solidFill>
              </a:rPr>
              <a:t>“Inside”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70C0"/>
                </a:solidFill>
              </a:rPr>
              <a:t>Dividend</a:t>
            </a:r>
            <a:endParaRPr lang="en-US" altLang="en-US" sz="3200">
              <a:solidFill>
                <a:srgbClr val="292929"/>
              </a:solidFill>
            </a:endParaRPr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6400800" y="3505200"/>
            <a:ext cx="0" cy="1905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657600" y="4572001"/>
            <a:ext cx="1981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292929"/>
                </a:solidFill>
              </a:rPr>
              <a:t>“Outside”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70C0"/>
                </a:solidFill>
              </a:rPr>
              <a:t>Divisor</a:t>
            </a:r>
          </a:p>
        </p:txBody>
      </p:sp>
      <p:pic>
        <p:nvPicPr>
          <p:cNvPr id="66572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3" name="~PP2717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8" descr="C:\Documents and Settings\44032\Local Settings\Temporary Internet Files\Content.IE5\ORSRY9KF\MC90041747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981200"/>
            <a:ext cx="1076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Oval 12"/>
          <p:cNvSpPr>
            <a:spLocks noChangeArrowheads="1"/>
          </p:cNvSpPr>
          <p:nvPr/>
        </p:nvSpPr>
        <p:spPr bwMode="auto">
          <a:xfrm>
            <a:off x="4114800" y="3200400"/>
            <a:ext cx="2286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292929"/>
              </a:solidFill>
            </a:endParaRPr>
          </a:p>
        </p:txBody>
      </p:sp>
      <p:sp>
        <p:nvSpPr>
          <p:cNvPr id="5132" name="Oval 13"/>
          <p:cNvSpPr>
            <a:spLocks noChangeArrowheads="1"/>
          </p:cNvSpPr>
          <p:nvPr/>
        </p:nvSpPr>
        <p:spPr bwMode="auto">
          <a:xfrm>
            <a:off x="6019800" y="3200400"/>
            <a:ext cx="2286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292929"/>
              </a:solidFill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7162800" y="1219200"/>
            <a:ext cx="1676400" cy="762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788401" y="700088"/>
            <a:ext cx="1981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292929"/>
                </a:solidFill>
              </a:rPr>
              <a:t>“Roof”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</a:rPr>
              <a:t>Quotient</a:t>
            </a:r>
            <a:endParaRPr lang="en-US" altLang="en-US" sz="3200" dirty="0">
              <a:solidFill>
                <a:srgbClr val="292929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6066592"/>
      </p:ext>
    </p:extLst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72"/>
                </p:tgtEl>
              </p:cMediaNode>
            </p:audio>
          </p:childTnLst>
        </p:cTn>
      </p:par>
    </p:tnLst>
    <p:bldLst>
      <p:bldP spid="66568" grpId="0" animBg="1"/>
      <p:bldP spid="66569" grpId="0"/>
      <p:bldP spid="66570" grpId="0" animBg="1"/>
      <p:bldP spid="66571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Division Vocabulary</a:t>
            </a:r>
          </a:p>
        </p:txBody>
      </p:sp>
      <p:graphicFrame>
        <p:nvGraphicFramePr>
          <p:cNvPr id="614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114801" y="3276600"/>
          <a:ext cx="2849563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558800" imgH="457200" progId="Equation.3">
                  <p:embed/>
                </p:oleObj>
              </mc:Choice>
              <mc:Fallback>
                <p:oleObj name="Equation" r:id="rId5" imgW="55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1" y="3276600"/>
                        <a:ext cx="2849563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657600" y="1600201"/>
            <a:ext cx="4343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292929"/>
                </a:solidFill>
              </a:rPr>
              <a:t>12.64 </a:t>
            </a:r>
            <a:r>
              <a:rPr lang="en-US" altLang="en-US" sz="3200">
                <a:solidFill>
                  <a:srgbClr val="292929"/>
                </a:solidFill>
                <a:cs typeface="Arial" panose="020B0604020202020204" pitchFamily="34" charset="0"/>
              </a:rPr>
              <a:t>÷ .2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292929"/>
                </a:solidFill>
                <a:cs typeface="Arial" panose="020B0604020202020204" pitchFamily="34" charset="0"/>
              </a:rPr>
              <a:t>12.64 divided by .2</a:t>
            </a:r>
          </a:p>
        </p:txBody>
      </p:sp>
      <p:sp>
        <p:nvSpPr>
          <p:cNvPr id="69642" name="Freeform 10"/>
          <p:cNvSpPr>
            <a:spLocks/>
          </p:cNvSpPr>
          <p:nvPr/>
        </p:nvSpPr>
        <p:spPr bwMode="auto">
          <a:xfrm>
            <a:off x="3746500" y="2667000"/>
            <a:ext cx="5067300" cy="1981200"/>
          </a:xfrm>
          <a:custGeom>
            <a:avLst/>
            <a:gdLst>
              <a:gd name="T0" fmla="*/ 2147483646 w 3192"/>
              <a:gd name="T1" fmla="*/ 0 h 1248"/>
              <a:gd name="T2" fmla="*/ 2147483646 w 3192"/>
              <a:gd name="T3" fmla="*/ 1330642500 h 1248"/>
              <a:gd name="T4" fmla="*/ 1068546250 w 3192"/>
              <a:gd name="T5" fmla="*/ 1693545000 h 1248"/>
              <a:gd name="T6" fmla="*/ 826611250 w 3192"/>
              <a:gd name="T7" fmla="*/ 2147483646 h 1248"/>
              <a:gd name="T8" fmla="*/ 0 60000 65536"/>
              <a:gd name="T9" fmla="*/ 0 60000 65536"/>
              <a:gd name="T10" fmla="*/ 0 60000 65536"/>
              <a:gd name="T11" fmla="*/ 0 60000 65536"/>
              <a:gd name="T12" fmla="*/ 0 w 3192"/>
              <a:gd name="T13" fmla="*/ 0 h 1248"/>
              <a:gd name="T14" fmla="*/ 3192 w 3192"/>
              <a:gd name="T15" fmla="*/ 1248 h 1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92" h="1248">
                <a:moveTo>
                  <a:pt x="2344" y="0"/>
                </a:moveTo>
                <a:cubicBezTo>
                  <a:pt x="2768" y="208"/>
                  <a:pt x="3192" y="416"/>
                  <a:pt x="2872" y="528"/>
                </a:cubicBezTo>
                <a:cubicBezTo>
                  <a:pt x="2552" y="640"/>
                  <a:pt x="848" y="552"/>
                  <a:pt x="424" y="672"/>
                </a:cubicBezTo>
                <a:cubicBezTo>
                  <a:pt x="0" y="792"/>
                  <a:pt x="344" y="1152"/>
                  <a:pt x="328" y="1248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69643" name="Freeform 11"/>
          <p:cNvSpPr>
            <a:spLocks/>
          </p:cNvSpPr>
          <p:nvPr/>
        </p:nvSpPr>
        <p:spPr bwMode="auto">
          <a:xfrm>
            <a:off x="4800600" y="2895600"/>
            <a:ext cx="3708400" cy="1981200"/>
          </a:xfrm>
          <a:custGeom>
            <a:avLst/>
            <a:gdLst>
              <a:gd name="T0" fmla="*/ 0 w 2336"/>
              <a:gd name="T1" fmla="*/ 0 h 1248"/>
              <a:gd name="T2" fmla="*/ 2147483646 w 2336"/>
              <a:gd name="T3" fmla="*/ 2147483646 h 1248"/>
              <a:gd name="T4" fmla="*/ 2147483646 w 2336"/>
              <a:gd name="T5" fmla="*/ 2147483646 h 1248"/>
              <a:gd name="T6" fmla="*/ 0 60000 65536"/>
              <a:gd name="T7" fmla="*/ 0 60000 65536"/>
              <a:gd name="T8" fmla="*/ 0 60000 65536"/>
              <a:gd name="T9" fmla="*/ 0 w 2336"/>
              <a:gd name="T10" fmla="*/ 0 h 1248"/>
              <a:gd name="T11" fmla="*/ 2336 w 2336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6" h="1248">
                <a:moveTo>
                  <a:pt x="0" y="0"/>
                </a:moveTo>
                <a:cubicBezTo>
                  <a:pt x="944" y="328"/>
                  <a:pt x="1888" y="656"/>
                  <a:pt x="2112" y="864"/>
                </a:cubicBezTo>
                <a:cubicBezTo>
                  <a:pt x="2336" y="1072"/>
                  <a:pt x="1472" y="1184"/>
                  <a:pt x="1344" y="124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pic>
        <p:nvPicPr>
          <p:cNvPr id="69644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3" name="~PP1311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" descr="C:\Documents and Settings\44032\Local Settings\Temporary Internet Files\Content.IE5\2TQ7QJUJ\MC90041745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1783">
            <a:off x="8382000" y="1600201"/>
            <a:ext cx="1843088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37907880"/>
      </p:ext>
    </p:extLst>
  </p:cSld>
  <p:clrMapOvr>
    <a:masterClrMapping/>
  </p:clrMapOvr>
  <p:transition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96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44"/>
                </p:tgtEl>
              </p:cMediaNode>
            </p:audio>
          </p:childTnLst>
        </p:cTn>
      </p:par>
    </p:tnLst>
    <p:bldLst>
      <p:bldP spid="69640" grpId="0"/>
      <p:bldP spid="69642" grpId="0" animBg="1"/>
      <p:bldP spid="696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7158038" cy="941388"/>
          </a:xfrm>
        </p:spPr>
        <p:txBody>
          <a:bodyPr/>
          <a:lstStyle/>
          <a:p>
            <a:pPr eaLnBrk="1" hangingPunct="1"/>
            <a:r>
              <a:rPr lang="en-US" altLang="en-US" smtClean="0"/>
              <a:t>Steps in Dividing Decimals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752600" y="2133601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292929"/>
              </a:solidFill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752600" y="1828801"/>
            <a:ext cx="8763000" cy="181588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FFFFFF"/>
                </a:solidFill>
              </a:rPr>
              <a:t>Make the </a:t>
            </a:r>
            <a:r>
              <a:rPr lang="en-US" sz="2800" dirty="0">
                <a:solidFill>
                  <a:srgbClr val="FF0000"/>
                </a:solidFill>
              </a:rPr>
              <a:t>divisor</a:t>
            </a:r>
            <a:r>
              <a:rPr lang="en-US" sz="2800" dirty="0">
                <a:solidFill>
                  <a:srgbClr val="FFFFFF"/>
                </a:solidFill>
              </a:rPr>
              <a:t> (outside number) a </a:t>
            </a:r>
            <a:r>
              <a:rPr lang="en-US" sz="2800" dirty="0">
                <a:solidFill>
                  <a:srgbClr val="FF0000"/>
                </a:solidFill>
              </a:rPr>
              <a:t>whole number </a:t>
            </a:r>
            <a:r>
              <a:rPr lang="en-US" sz="2800" dirty="0">
                <a:solidFill>
                  <a:srgbClr val="FFFFFF"/>
                </a:solidFill>
              </a:rPr>
              <a:t>by moving (</a:t>
            </a:r>
            <a:r>
              <a:rPr lang="en-US" sz="2800" dirty="0" err="1">
                <a:solidFill>
                  <a:srgbClr val="CC9900">
                    <a:lumMod val="50000"/>
                  </a:srgbClr>
                </a:solidFill>
              </a:rPr>
              <a:t>swingin</a:t>
            </a:r>
            <a:r>
              <a:rPr lang="en-US" sz="2800" dirty="0">
                <a:solidFill>
                  <a:srgbClr val="FFFFFF"/>
                </a:solidFill>
              </a:rPr>
              <a:t>’) the decimal to the right as many places as it takes to make it a WHOLE NUMBER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1524001" y="2501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292929"/>
              </a:solidFill>
            </a:endParaRPr>
          </a:p>
        </p:txBody>
      </p:sp>
      <p:pic>
        <p:nvPicPr>
          <p:cNvPr id="25619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23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Documents and Settings\44032\Local Settings\Temporary Internet Files\Content.IE5\CLMXM70P\MC90041743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876800"/>
            <a:ext cx="17240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127268"/>
      </p:ext>
    </p:extLst>
  </p:cSld>
  <p:clrMapOvr>
    <a:masterClrMapping/>
  </p:clrMapOvr>
  <p:transition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Swingin’ Monkeys</a:t>
            </a:r>
          </a:p>
        </p:txBody>
      </p:sp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4953000" y="2362200"/>
          <a:ext cx="18288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558800" imgH="457200" progId="Equation.3">
                  <p:embed/>
                </p:oleObj>
              </mc:Choice>
              <mc:Fallback>
                <p:oleObj name="Equation" r:id="rId3" imgW="55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62200"/>
                        <a:ext cx="18288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3276600" y="33528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133600" y="3124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70C0"/>
                </a:solidFill>
              </a:rPr>
              <a:t>Divisor</a:t>
            </a: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 flipV="1">
            <a:off x="4953000" y="3581400"/>
            <a:ext cx="533400" cy="762000"/>
          </a:xfrm>
          <a:custGeom>
            <a:avLst/>
            <a:gdLst>
              <a:gd name="T0" fmla="*/ 139296496 w 21600"/>
              <a:gd name="T1" fmla="*/ 0 h 21600"/>
              <a:gd name="T2" fmla="*/ 46005701 w 21600"/>
              <a:gd name="T3" fmla="*/ 948325439 h 21600"/>
              <a:gd name="T4" fmla="*/ 146449020 w 21600"/>
              <a:gd name="T5" fmla="*/ 364841473 h 21600"/>
              <a:gd name="T6" fmla="*/ 235854713 w 21600"/>
              <a:gd name="T7" fmla="*/ 627167875 h 21600"/>
              <a:gd name="T8" fmla="*/ 325275667 w 21600"/>
              <a:gd name="T9" fmla="*/ 364841473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5334000" y="3429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292929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5486400" y="4267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7620000" y="3733800"/>
            <a:ext cx="2667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292929"/>
                </a:solidFill>
              </a:rPr>
              <a:t>Moved (</a:t>
            </a:r>
            <a:r>
              <a:rPr lang="en-US" sz="2400" dirty="0">
                <a:solidFill>
                  <a:srgbClr val="CC9900">
                    <a:lumMod val="50000"/>
                  </a:srgbClr>
                </a:solidFill>
              </a:rPr>
              <a:t>swung</a:t>
            </a:r>
            <a:r>
              <a:rPr lang="en-US" sz="2400" dirty="0">
                <a:solidFill>
                  <a:srgbClr val="292929"/>
                </a:solidFill>
              </a:rPr>
              <a:t>) the decimal point 1 place to the right</a:t>
            </a:r>
          </a:p>
        </p:txBody>
      </p:sp>
      <p:pic>
        <p:nvPicPr>
          <p:cNvPr id="10" name="Picture 8" descr="C:\Documents and Settings\44032\Local Settings\Temporary Internet Files\Content.IE5\ORSRY9KF\MC9004174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4978">
            <a:off x="3575051" y="3536950"/>
            <a:ext cx="1076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20638881">
            <a:off x="2590801" y="4267201"/>
            <a:ext cx="10445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CC9900">
                    <a:lumMod val="50000"/>
                  </a:srgbClr>
                </a:solidFill>
                <a:latin typeface="Comic Sans MS" pitchFamily="66" charset="0"/>
              </a:rPr>
              <a:t>Swingin</a:t>
            </a:r>
            <a:r>
              <a:rPr lang="en-US" dirty="0">
                <a:solidFill>
                  <a:srgbClr val="CC9900">
                    <a:lumMod val="50000"/>
                  </a:srgbClr>
                </a:solidFill>
                <a:latin typeface="Comic Sans MS" pitchFamily="66" charset="0"/>
              </a:rPr>
              <a:t>’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C9900">
                    <a:lumMod val="50000"/>
                  </a:srgbClr>
                </a:solidFill>
                <a:latin typeface="Comic Sans MS" pitchFamily="66" charset="0"/>
              </a:rPr>
              <a:t>Monkey</a:t>
            </a:r>
          </a:p>
        </p:txBody>
      </p:sp>
    </p:spTree>
    <p:extLst>
      <p:ext uri="{BB962C8B-B14F-4D97-AF65-F5344CB8AC3E}">
        <p14:creationId xmlns:p14="http://schemas.microsoft.com/office/powerpoint/2010/main" val="36150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52 0.00879 0.00799 0.00741 0.01459 0.01296 C 0.0224 0.01944 0.02465 0.02129 0.03386 0.02361 C 0.0441 0.02292 0.05434 0.02268 0.06459 0.02153 C 0.07309 0.02037 0.08247 0.00741 0.09045 0.00208 C 0.09288 -0.00301 0.09618 -0.00764 0.09844 -0.01296 C 0.09931 -0.01505 0.10122 -0.01783 0.1 -0.01945 C 0.09879 -0.02107 0.0967 -0.01783 0.09514 -0.01713 C 0.09011 -0.00695 0.08177 -0.00093 0.07431 0.00648 C 0.07222 0.00856 0.06997 0.01088 0.06788 0.01296 C 0.06511 0.01574 0.05816 0.01713 0.05816 0.01713 C 0.05122 0.02338 0.04375 0.025 0.03559 0.02801 C 0.0349 0.02778 0.02344 0.02569 0.02101 0.02361 C 0.0165 0.01967 0.00816 0.01065 0.00816 0.01065 C 0.00764 0.00856 0.00712 0.00625 0.0066 0.00417 C 0.00556 0.00046 0.00417 -0.00278 0.0033 -0.00648 C 0.00261 -0.00926 0.00243 -0.01227 0.00174 -0.01505 C 0.00122 -0.01736 0 -0.02384 0 -0.02153 C 0 -0.01134 0.00573 -0.00695 0.00972 0 C 0.01215 0.00417 0.01406 0.00856 0.01615 0.01296 C 0.01702 0.01481 0.02674 0.02106 0.02743 0.02153 C 0.03386 0.02639 0.03959 0.02986 0.04688 0.03217 C 0.05538 0.03148 0.06406 0.03217 0.07257 0.03009 C 0.07847 0.02847 0.08577 0.01991 0.09202 0.01713 C 0.09965 0.00694 0.09549 0.01319 0.1033 -0.00208 C 0.10434 -0.00417 0.1066 -0.00857 0.1066 -0.00857 C 0.10608 -0.01134 0.10695 -0.01644 0.10486 -0.01713 C 0.10261 -0.01783 0.09775 -0.00579 0.09688 -0.0044 C 0.08906 0.00833 0.07795 0.0162 0.06615 0.01921 C 0.06042 0.0243 0.05504 0.02569 0.04844 0.02801 C 0.04358 0.02731 0.03854 0.02778 0.03386 0.02569 C 0.02292 0.02083 0.01198 0.0037 0.0066 -0.00857 C 0.00608 -0.01134 0.00556 -0.01435 0.00486 -0.01713 C 0.00434 -0.01921 0.00174 -0.02431 0.0033 -0.02361 C 0.01094 -0.02037 0.01302 -0.00394 0.01945 0.00208 C 0.03229 0.01435 0.0441 0.02222 0.05972 0.02569 C 0.07049 0.025 0.08143 0.02639 0.09202 0.02361 C 0.09584 0.02268 0.09844 0.01782 0.10174 0.01504 C 0.1033 0.01366 0.1066 0.01065 0.1066 0.01065 C 0.10781 0.00579 0.11129 0.00046 0.11129 -0.0044 " pathEditMode="relative" ptsTypes="fffffffffffffffffffffffffffffffffffffff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52 0.00879 0.00799 0.00741 0.01459 0.01296 C 0.0224 0.01944 0.02465 0.02129 0.03386 0.02361 C 0.0441 0.02292 0.05434 0.02268 0.06459 0.02153 C 0.07309 0.02037 0.08247 0.00741 0.09045 0.00208 C 0.09288 -0.00301 0.09618 -0.00764 0.09844 -0.01296 C 0.09931 -0.01505 0.10122 -0.01783 0.1 -0.01945 C 0.09879 -0.02107 0.0967 -0.01783 0.09514 -0.01713 C 0.09011 -0.00695 0.08177 -0.00093 0.07431 0.00648 C 0.07222 0.00856 0.06997 0.01088 0.06788 0.01296 C 0.06511 0.01574 0.05816 0.01713 0.05816 0.01713 C 0.05122 0.02338 0.04375 0.025 0.03559 0.02801 C 0.0349 0.02778 0.02344 0.02569 0.02101 0.02361 C 0.0165 0.01967 0.00816 0.01065 0.00816 0.01065 C 0.00764 0.00856 0.00712 0.00625 0.0066 0.00417 C 0.00556 0.00046 0.00417 -0.00278 0.0033 -0.00648 C 0.00261 -0.00926 0.00243 -0.01227 0.00174 -0.01505 C 0.00122 -0.01736 0 -0.02384 0 -0.02153 C 0 -0.01134 0.00573 -0.00695 0.00972 0 C 0.01215 0.00417 0.01406 0.00856 0.01615 0.01296 C 0.01702 0.01481 0.02674 0.02106 0.02743 0.02153 C 0.03386 0.02639 0.03959 0.02986 0.04688 0.03217 C 0.05538 0.03148 0.06406 0.03217 0.07257 0.03009 C 0.07847 0.02847 0.08577 0.01991 0.09202 0.01713 C 0.09965 0.00694 0.09549 0.01319 0.1033 -0.00208 C 0.10434 -0.00417 0.1066 -0.00857 0.1066 -0.00857 C 0.10608 -0.01134 0.10695 -0.01644 0.10486 -0.01713 C 0.10261 -0.01783 0.09775 -0.00579 0.09688 -0.0044 C 0.08906 0.00833 0.07795 0.0162 0.06615 0.01921 C 0.06042 0.0243 0.05504 0.02569 0.04844 0.02801 C 0.04358 0.02731 0.03854 0.02778 0.03386 0.02569 C 0.02292 0.02083 0.01198 0.0037 0.0066 -0.00857 C 0.00608 -0.01134 0.00556 -0.01435 0.00486 -0.01713 C 0.00434 -0.01921 0.00174 -0.02431 0.0033 -0.02361 C 0.01094 -0.02037 0.01302 -0.00394 0.01945 0.00208 C 0.03229 0.01435 0.0441 0.02222 0.05972 0.02569 C 0.07049 0.025 0.08143 0.02639 0.09202 0.02361 C 0.09584 0.02268 0.09844 0.01782 0.10174 0.01504 C 0.1033 0.01366 0.1066 0.01065 0.1066 0.01065 C 0.10781 0.00579 0.11129 0.00046 0.11129 -0.0044 " pathEditMode="relative" ptsTypes="fffffffffffffffffffffffffffffffffffffff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7158038" cy="941388"/>
          </a:xfrm>
        </p:spPr>
        <p:txBody>
          <a:bodyPr/>
          <a:lstStyle/>
          <a:p>
            <a:pPr eaLnBrk="1" hangingPunct="1"/>
            <a:r>
              <a:rPr lang="en-US" altLang="en-US" smtClean="0"/>
              <a:t>Steps in Dividing Decimals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52600" y="2133601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292929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52600" y="1905001"/>
            <a:ext cx="8763000" cy="9541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2.  </a:t>
            </a:r>
            <a:r>
              <a:rPr lang="en-US" sz="2800" dirty="0">
                <a:solidFill>
                  <a:srgbClr val="FFFFFF"/>
                </a:solidFill>
              </a:rPr>
              <a:t>Move (</a:t>
            </a:r>
            <a:r>
              <a:rPr lang="en-US" sz="2800" dirty="0">
                <a:solidFill>
                  <a:srgbClr val="CC9900">
                    <a:lumMod val="50000"/>
                  </a:srgbClr>
                </a:solidFill>
              </a:rPr>
              <a:t>swing</a:t>
            </a:r>
            <a:r>
              <a:rPr lang="en-US" sz="2800" dirty="0">
                <a:solidFill>
                  <a:srgbClr val="FFFFFF"/>
                </a:solidFill>
              </a:rPr>
              <a:t>) the decimal point in the </a:t>
            </a:r>
            <a:r>
              <a:rPr lang="en-US" sz="2800" dirty="0">
                <a:solidFill>
                  <a:srgbClr val="0070C0"/>
                </a:solidFill>
              </a:rPr>
              <a:t>dividend</a:t>
            </a:r>
            <a:r>
              <a:rPr lang="en-US" sz="2800" dirty="0">
                <a:solidFill>
                  <a:srgbClr val="FFFFFF"/>
                </a:solidFill>
              </a:rPr>
              <a:t> the same number of places as the divisor. 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24001" y="2501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292929"/>
              </a:solidFill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105400" y="3048000"/>
          <a:ext cx="18288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558800" imgH="457200" progId="Equation.3">
                  <p:embed/>
                </p:oleObj>
              </mc:Choice>
              <mc:Fallback>
                <p:oleObj name="Equation" r:id="rId5" imgW="55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048000"/>
                        <a:ext cx="18288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8534400" y="3810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292929"/>
                </a:solidFill>
              </a:rPr>
              <a:t>Dividend</a:t>
            </a: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 flipV="1">
            <a:off x="6172200" y="4267200"/>
            <a:ext cx="533400" cy="762000"/>
          </a:xfrm>
          <a:custGeom>
            <a:avLst/>
            <a:gdLst>
              <a:gd name="T0" fmla="*/ 139296496 w 21600"/>
              <a:gd name="T1" fmla="*/ 0 h 21600"/>
              <a:gd name="T2" fmla="*/ 46005701 w 21600"/>
              <a:gd name="T3" fmla="*/ 948325439 h 21600"/>
              <a:gd name="T4" fmla="*/ 146449020 w 21600"/>
              <a:gd name="T5" fmla="*/ 364841473 h 21600"/>
              <a:gd name="T6" fmla="*/ 235854713 w 21600"/>
              <a:gd name="T7" fmla="*/ 627167875 h 21600"/>
              <a:gd name="T8" fmla="*/ 325275667 w 21600"/>
              <a:gd name="T9" fmla="*/ 364841473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9225" name="Oval 10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292929"/>
              </a:solidFill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8534400" y="4334031"/>
            <a:ext cx="2667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292929"/>
                </a:solidFill>
              </a:rPr>
              <a:t>Moved (</a:t>
            </a:r>
            <a:r>
              <a:rPr lang="en-US" sz="2400" dirty="0">
                <a:solidFill>
                  <a:srgbClr val="CC9900">
                    <a:lumMod val="50000"/>
                  </a:srgbClr>
                </a:solidFill>
              </a:rPr>
              <a:t>swung</a:t>
            </a:r>
            <a:r>
              <a:rPr lang="en-US" sz="2400" dirty="0">
                <a:solidFill>
                  <a:srgbClr val="292929"/>
                </a:solidFill>
              </a:rPr>
              <a:t>) the decimal point 1 place to the right</a:t>
            </a: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6858000" y="40386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64526" name="Oval 14"/>
          <p:cNvSpPr>
            <a:spLocks noChangeArrowheads="1"/>
          </p:cNvSpPr>
          <p:nvPr/>
        </p:nvSpPr>
        <p:spPr bwMode="auto">
          <a:xfrm>
            <a:off x="6477000" y="4114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292929"/>
              </a:solidFill>
            </a:endParaRP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 flipH="1">
            <a:off x="6934200" y="4804348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pic>
        <p:nvPicPr>
          <p:cNvPr id="64528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3" name="~PP3953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:\Documents and Settings\44032\Local Settings\Temporary Internet Files\Content.IE5\8N0LAB2N\MC90041738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054">
            <a:off x="4234069" y="4487231"/>
            <a:ext cx="14795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99618066"/>
      </p:ext>
    </p:extLst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45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2963E-6 C 0.00851 0.00647 0.02379 0.02221 0.03229 0.02569 C 0.05139 0.03332 0.07049 0.03865 0.09045 0.04073 C 0.11285 0.04559 0.10677 0.04513 0.14531 0.04073 C 0.14861 0.04027 0.15486 0.03657 0.15486 0.03657 C 0.15695 0.03448 0.15886 0.0317 0.16129 0.03008 C 0.16337 0.0287 0.16597 0.02939 0.16788 0.02777 C 0.16979 0.02615 0.17066 0.02291 0.17257 0.02129 C 0.17448 0.01944 0.17691 0.01851 0.17917 0.01712 C 0.18073 0.01504 0.18229 0.01272 0.18403 0.01064 C 0.18611 0.00832 0.18854 0.00647 0.19045 0.00416 C 0.20313 -0.01135 0.19497 -0.00672 0.20486 -0.01089 C 0.20868 -0.02501 0.21111 -0.01251 0.21615 -0.02593 C 0.21684 -0.02802 0.21962 -0.03195 0.21788 -0.03242 C 0.21458 -0.03334 0.20816 -0.02802 0.20816 -0.02802 C 0.2066 -0.02593 0.20521 -0.02316 0.2033 -0.02154 C 0.20191 -0.02038 0.19983 -0.02084 0.19844 -0.01945 C 0.19688 -0.01783 0.19688 -0.01436 0.19531 -0.01297 C 0.18993 -0.00788 0.17708 -0.00163 0.17101 0.00207 C 0.16042 0.00832 0.15139 0.01643 0.14045 0.02129 C 0.13611 0.02314 0.13177 0.02407 0.12743 0.02569 C 0.12101 0.02823 0.10816 0.03425 0.10816 0.03425 C 0.08611 0.03356 0.06406 0.03309 0.04202 0.03217 C 0.01354 0.03078 -0.00035 0.02707 -0.01597 -0.00441 C -0.01753 -0.00765 -0.01441 0.003 -0.01285 0.00624 C -0.01146 0.00902 -0.00347 0.01805 -0.00156 0.0192 C 0.00799 0.02453 0.02066 0.02615 0.03073 0.03008 C 0.06476 0.02731 0.09583 0.02198 0.12917 0.01712 C 0.13837 0.01388 0.14774 0.0111 0.1566 0.00624 C 0.1882 -0.01135 0.16285 -0.00024 0.17743 -0.00649 C 0.18264 -0.01343 0.18715 -0.01853 0.19202 -0.02593 C 0.19358 -0.02825 0.19688 -0.02941 0.19688 -0.03242 C 0.19688 -0.03473 0.19358 -0.0308 0.19202 -0.0301 C 0.18212 -0.01714 0.16129 0.00832 0.14844 0.01064 C 0.12691 0.01457 0.10556 0.01967 0.08403 0.0236 C 0.04427 0.02013 0.01736 0.01967 -0.01771 0.01064 C -0.02986 0.00393 -0.02361 0.00902 -0.03542 -0.00649 C -0.03663 -0.00811 -0.03212 -0.00556 -0.03055 -0.00441 C -0.02326 0.00069 -0.01632 0.00647 -0.00955 0.01272 C 0.01024 0.03055 0.02743 0.03425 0.05 0.04073 C 0.0849 0.03749 0.12483 0.04073 0.15816 0.02129 C 0.17274 0.01272 0.18524 0.00323 0.19844 -0.0088 C 0.2007 -0.01089 0.20174 -0.01436 0.2033 -0.01737 C 0.20452 -0.01945 0.20851 -0.02316 0.2066 -0.02385 C 0.2033 -0.02501 0.20018 -0.02084 0.19688 -0.01945 C 0.19531 -0.01876 0.19202 -0.01737 0.19202 -0.01737 C 0.16736 0.00763 0.14115 0.00184 0.11302 0.01272 C 0.1092 0.01411 0.10556 0.0162 0.10174 0.01712 C 0.09427 0.01897 0.07917 0.02129 0.07917 0.02129 C 0.06024 0.02059 0.04132 0.02106 0.02257 0.0192 C 0.01563 0.01851 0.00313 0.01133 -0.00312 0.00856 C -0.00538 0.00763 -0.00104 0.00277 -1.94444E-6 -6.2963E-6 Z " pathEditMode="relative" ptsTypes="ffffffffffffffffffffffffffffffffffffffffffffffffffff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28"/>
                </p:tgtEl>
              </p:cMediaNode>
            </p:audio>
          </p:childTnLst>
        </p:cTn>
      </p:par>
    </p:tnLst>
    <p:bldLst>
      <p:bldP spid="64520" grpId="0"/>
      <p:bldP spid="64521" grpId="0" animBg="1"/>
      <p:bldP spid="64524" grpId="0"/>
      <p:bldP spid="64525" grpId="0" animBg="1"/>
      <p:bldP spid="64526" grpId="0" animBg="1"/>
      <p:bldP spid="645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Steps in Dividing Decimals – Swingin’ Monkeys</a:t>
            </a:r>
          </a:p>
        </p:txBody>
      </p:sp>
      <p:pic>
        <p:nvPicPr>
          <p:cNvPr id="7271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58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4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3962401" y="2057400"/>
          <a:ext cx="3863975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558800" imgH="457200" progId="Equation.3">
                  <p:embed/>
                </p:oleObj>
              </mc:Choice>
              <mc:Fallback>
                <p:oleObj name="Equation" r:id="rId5" imgW="55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1" y="2057400"/>
                        <a:ext cx="3863975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8" descr="C:\Documents and Settings\44032\Local Settings\Temporary Internet Files\Content.IE5\ORSRY9KF\MC90041747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9164">
            <a:off x="2540001" y="3481388"/>
            <a:ext cx="1076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 bwMode="auto">
          <a:xfrm>
            <a:off x="3962401" y="4245262"/>
            <a:ext cx="1008063" cy="1069975"/>
          </a:xfrm>
          <a:custGeom>
            <a:avLst/>
            <a:gdLst>
              <a:gd name="connsiteX0" fmla="*/ 36871 w 1007806"/>
              <a:gd name="connsiteY0" fmla="*/ 420329 h 1069258"/>
              <a:gd name="connsiteX1" fmla="*/ 140110 w 1007806"/>
              <a:gd name="connsiteY1" fmla="*/ 1025013 h 1069258"/>
              <a:gd name="connsiteX2" fmla="*/ 877529 w 1007806"/>
              <a:gd name="connsiteY2" fmla="*/ 154858 h 1069258"/>
              <a:gd name="connsiteX3" fmla="*/ 921774 w 1007806"/>
              <a:gd name="connsiteY3" fmla="*/ 95865 h 106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06" h="1069258">
                <a:moveTo>
                  <a:pt x="36871" y="420329"/>
                </a:moveTo>
                <a:cubicBezTo>
                  <a:pt x="18435" y="744793"/>
                  <a:pt x="0" y="1069258"/>
                  <a:pt x="140110" y="1025013"/>
                </a:cubicBezTo>
                <a:cubicBezTo>
                  <a:pt x="280220" y="980768"/>
                  <a:pt x="747252" y="309716"/>
                  <a:pt x="877529" y="154858"/>
                </a:cubicBezTo>
                <a:cubicBezTo>
                  <a:pt x="1007806" y="0"/>
                  <a:pt x="964790" y="47932"/>
                  <a:pt x="921774" y="95865"/>
                </a:cubicBezTo>
              </a:path>
            </a:pathLst>
          </a:custGeom>
          <a:noFill/>
          <a:ln w="317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92929"/>
              </a:solidFill>
            </a:endParaRPr>
          </a:p>
        </p:txBody>
      </p:sp>
      <p:pic>
        <p:nvPicPr>
          <p:cNvPr id="12" name="Picture 6" descr="C:\Documents and Settings\44032\Local Settings\Temporary Internet Files\Content.IE5\CLMXM70P\MC90041743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29201"/>
            <a:ext cx="12954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 bwMode="auto">
          <a:xfrm>
            <a:off x="6346825" y="4495800"/>
            <a:ext cx="793750" cy="452438"/>
          </a:xfrm>
          <a:custGeom>
            <a:avLst/>
            <a:gdLst>
              <a:gd name="connsiteX0" fmla="*/ 0 w 793955"/>
              <a:gd name="connsiteY0" fmla="*/ 105697 h 452284"/>
              <a:gd name="connsiteX1" fmla="*/ 294967 w 793955"/>
              <a:gd name="connsiteY1" fmla="*/ 444910 h 452284"/>
              <a:gd name="connsiteX2" fmla="*/ 722671 w 793955"/>
              <a:gd name="connsiteY2" fmla="*/ 61452 h 452284"/>
              <a:gd name="connsiteX3" fmla="*/ 722671 w 793955"/>
              <a:gd name="connsiteY3" fmla="*/ 76200 h 452284"/>
              <a:gd name="connsiteX4" fmla="*/ 722671 w 793955"/>
              <a:gd name="connsiteY4" fmla="*/ 46703 h 45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955" h="452284">
                <a:moveTo>
                  <a:pt x="0" y="105697"/>
                </a:moveTo>
                <a:cubicBezTo>
                  <a:pt x="87261" y="278990"/>
                  <a:pt x="174522" y="452284"/>
                  <a:pt x="294967" y="444910"/>
                </a:cubicBezTo>
                <a:cubicBezTo>
                  <a:pt x="415412" y="437536"/>
                  <a:pt x="651387" y="122904"/>
                  <a:pt x="722671" y="61452"/>
                </a:cubicBezTo>
                <a:cubicBezTo>
                  <a:pt x="793955" y="0"/>
                  <a:pt x="722671" y="76200"/>
                  <a:pt x="722671" y="76200"/>
                </a:cubicBezTo>
                <a:lnTo>
                  <a:pt x="722671" y="46703"/>
                </a:lnTo>
              </a:path>
            </a:pathLst>
          </a:custGeom>
          <a:noFill/>
          <a:ln w="317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36873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7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07407E-6 C -0.008 0.01598 -0.004 0.0088 -0.01129 0.02153 C -0.01338 0.03056 -0.01633 0.03542 -0.01772 0.04514 C -0.01668 0.06366 -0.01702 0.07454 -0.01286 0.09028 C -0.01129 0.1044 -0.01181 0.10949 -0.00157 0.11389 C 0.00989 0.12431 -0.0047 0.11227 0.01128 0.12037 C 0.01319 0.1213 0.01423 0.12385 0.01614 0.12477 C 0.02187 0.12732 0.02794 0.12732 0.03384 0.12894 C 0.04947 0.12824 0.06509 0.12848 0.08055 0.12685 C 0.10607 0.12408 0.11944 0.09005 0.13541 0.06875 C 0.13888 0.05139 0.14912 0.03449 0.15641 0.01945 C 0.15711 0.01806 0.15954 0.00486 0.15971 0.0044 C 0.16805 -0.02152 0.15832 0.01598 0.16457 -0.00856 C 0.16509 -0.01065 0.1677 -0.01412 0.16614 -0.01504 C 0.1644 -0.0162 0.16284 -0.01203 0.16128 -0.01065 C 0.15225 0.00672 0.146 0.02732 0.13714 0.04514 C 0.13419 0.05093 0.13003 0.06273 0.12586 0.06667 C 0.11075 0.08079 0.09565 0.09005 0.07742 0.09468 C 0.03732 0.09329 0.02169 0.10417 -0.00157 0.07315 C -0.00418 0.06366 -0.00746 0.05486 -0.00973 0.04514 C -0.00921 0.04074 -0.01129 0.03079 -0.00817 0.03218 C -0.00591 0.0331 -0.00487 0.05185 -0.00331 0.05602 C -0.00053 0.06343 0.01284 0.08287 0.01926 0.08611 C 0.02082 0.0882 0.02239 0.09074 0.02412 0.0926 C 0.02725 0.09584 0.03384 0.10116 0.03384 0.10116 C 0.05312 0.10047 0.07256 0.10185 0.09183 0.09885 C 0.09964 0.09769 0.11301 0.08519 0.121 0.08172 C 0.12256 0.08033 0.12412 0.07848 0.12586 0.07732 C 0.12725 0.07639 0.12916 0.07639 0.13055 0.07523 C 0.13506 0.0713 0.14235 0.06297 0.14669 0.0581 C 0.14843 0.05625 0.14982 0.05348 0.15155 0.05162 C 0.1552 0.04769 0.16284 0.04098 0.16284 0.04098 C 0.16787 0.03125 0.17412 0.02755 0.18228 0.02361 C 0.18853 0.00625 0.20034 -0.0037 0.20798 -0.01944 C 0.20641 -0.0324 0.20624 -0.03588 0.19843 -0.04305 C 0.19461 -0.04236 0.19062 -0.04282 0.18714 -0.04074 C 0.1795 -0.03634 0.18228 -0.00671 0.18228 -0.0044 " pathEditMode="relative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C 0.00087 -0.03403 -0.00764 -0.05857 0.00816 -0.07963 C 0.00209 -0.04931 -0.00174 -0.01922 0.01945 4.44444E-6 C 0.02918 -0.0007 0.0389 -0.00047 0.04845 -0.00232 C 0.05209 -0.00301 0.0547 -0.00695 0.05817 -0.00857 C 0.06129 -0.00996 0.06772 -0.01297 0.06772 -0.01297 C 0.07258 -0.02176 0.08369 -0.03681 0.09029 -0.04306 C 0.0922 -0.05047 0.09358 -0.05602 0.09688 -0.0625 C 0.09497 -0.03936 0.09619 -0.04236 0.08716 -0.02801 C 0.08595 -0.02593 0.08543 -0.02292 0.08386 -0.02153 C 0.07987 -0.01783 0.07102 -0.01297 0.07102 -0.01297 C 0.05435 -0.01366 0.03751 -0.01227 0.02102 -0.01505 C 0.01928 -0.01528 0.02049 -0.01968 0.01945 -0.02153 C 0.01824 -0.02361 0.01615 -0.02454 0.01459 -0.02593 C 0.01407 -0.03959 0.01424 -0.05324 0.01303 -0.06667 C 0.01286 -0.06899 0.01129 -0.0625 0.01129 -0.06019 C 0.01129 -0.05973 0.01407 -0.03287 0.01459 -0.0301 C 0.01997 -0.00579 0.03699 -0.0007 0.05157 0.00648 C 0.07865 0.00301 0.08855 0.00092 0.10487 -0.02801 C 0.10747 -0.03866 0.10626 -0.04699 0.10157 -0.05602 C 0.09706 -0.075 0.10192 -0.05718 0.09845 -0.02801 C 0.09775 -0.02176 0.08716 -0.01343 0.08386 -0.01088 C 0.0797 -0.00764 0.07102 -0.00232 0.07102 -0.00232 C 0.0481 -0.00371 0.02935 -0.00186 0.01303 -0.02361 C 0.01095 -0.03125 0.00955 -0.04885 0.00642 -0.05394 C 0.00521 -0.05602 0.00312 -0.05672 0.00156 -0.05811 C 0.00209 -0.05024 0.00192 -0.02639 0.00642 -0.01736 C 0.01112 -0.00811 0.01997 -0.00348 0.02744 4.44444E-6 C 0.04254 -0.0007 0.05765 -0.00047 0.07258 -0.00232 C 0.08004 -0.00324 0.0882 -0.01482 0.09515 -0.01945 C 0.09671 -0.02223 0.09879 -0.02477 0.10001 -0.02801 C 0.10157 -0.03218 0.10331 -0.04098 0.10331 -0.04098 C 0.10105 -0.0544 0.09879 -0.06019 0.08872 -0.06459 C 0.07709 -0.06274 0.07293 -0.06412 0.06945 -0.04954 C 0.07206 -0.02037 0.07275 -0.02778 0.09688 -0.0301 C 0.10053 -0.03264 0.10817 -0.03611 0.10817 -0.04306 " pathEditMode="relative" ptsTypes="fffffffffffffffffffffffffffffffffff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Steps in Dividing Decimals – Swingin’ Monkeys</a:t>
            </a:r>
          </a:p>
        </p:txBody>
      </p:sp>
      <p:pic>
        <p:nvPicPr>
          <p:cNvPr id="7271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58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8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3886201" y="3200400"/>
          <a:ext cx="3863975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5" imgW="558800" imgH="457200" progId="Equation.3">
                  <p:embed/>
                </p:oleObj>
              </mc:Choice>
              <mc:Fallback>
                <p:oleObj name="Equation" r:id="rId5" imgW="55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3200400"/>
                        <a:ext cx="3863975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3886200" y="5486400"/>
            <a:ext cx="304800" cy="228600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172200" y="5486400"/>
            <a:ext cx="228600" cy="228600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11271" name="Oval 16"/>
          <p:cNvSpPr>
            <a:spLocks noChangeArrowheads="1"/>
          </p:cNvSpPr>
          <p:nvPr/>
        </p:nvSpPr>
        <p:spPr bwMode="auto">
          <a:xfrm>
            <a:off x="4724400" y="556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292929"/>
              </a:solidFill>
            </a:endParaRPr>
          </a:p>
        </p:txBody>
      </p:sp>
      <p:sp>
        <p:nvSpPr>
          <p:cNvPr id="11272" name="Oval 17"/>
          <p:cNvSpPr>
            <a:spLocks noChangeArrowheads="1"/>
          </p:cNvSpPr>
          <p:nvPr/>
        </p:nvSpPr>
        <p:spPr bwMode="auto">
          <a:xfrm>
            <a:off x="6934200" y="556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292929"/>
              </a:solidFill>
            </a:endParaRPr>
          </a:p>
        </p:txBody>
      </p:sp>
      <p:sp>
        <p:nvSpPr>
          <p:cNvPr id="11273" name="Oval 18"/>
          <p:cNvSpPr>
            <a:spLocks noChangeArrowheads="1"/>
          </p:cNvSpPr>
          <p:nvPr/>
        </p:nvSpPr>
        <p:spPr bwMode="auto">
          <a:xfrm>
            <a:off x="6934200" y="4495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292929"/>
              </a:solidFill>
            </a:endParaRPr>
          </a:p>
        </p:txBody>
      </p:sp>
      <p:pic>
        <p:nvPicPr>
          <p:cNvPr id="20" name="Picture 5" descr="C:\Documents and Settings\44032\Local Settings\Temporary Internet Files\Content.IE5\2TQ7QJUJ\MC90041745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72787"/>
            <a:ext cx="1501776" cy="105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905000" y="1828801"/>
            <a:ext cx="8763000" cy="138499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3.  </a:t>
            </a:r>
            <a:r>
              <a:rPr lang="en-US" sz="2800" dirty="0">
                <a:solidFill>
                  <a:srgbClr val="FFFFFF"/>
                </a:solidFill>
              </a:rPr>
              <a:t>Place (</a:t>
            </a:r>
            <a:r>
              <a:rPr lang="en-US" sz="2800" dirty="0">
                <a:solidFill>
                  <a:srgbClr val="CC9900">
                    <a:lumMod val="50000"/>
                  </a:srgbClr>
                </a:solidFill>
              </a:rPr>
              <a:t>swing</a:t>
            </a:r>
            <a:r>
              <a:rPr lang="en-US" sz="2800" dirty="0">
                <a:solidFill>
                  <a:srgbClr val="FFFFFF"/>
                </a:solidFill>
              </a:rPr>
              <a:t>) the decimal point in the answer </a:t>
            </a:r>
            <a:r>
              <a:rPr lang="en-US" sz="2800" dirty="0">
                <a:solidFill>
                  <a:srgbClr val="0070C0"/>
                </a:solidFill>
              </a:rPr>
              <a:t>(quotient) </a:t>
            </a:r>
            <a:r>
              <a:rPr lang="en-US" sz="2800" dirty="0">
                <a:solidFill>
                  <a:srgbClr val="FFFFFF"/>
                </a:solidFill>
              </a:rPr>
              <a:t>lined up with the decimal point in the dividend (</a:t>
            </a:r>
            <a:r>
              <a:rPr lang="en-US" sz="2800" dirty="0">
                <a:solidFill>
                  <a:srgbClr val="CC9900">
                    <a:lumMod val="50000"/>
                  </a:srgbClr>
                </a:solidFill>
              </a:rPr>
              <a:t>on the roof</a:t>
            </a:r>
            <a:r>
              <a:rPr lang="en-US" sz="280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6967928" y="4771868"/>
            <a:ext cx="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29054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7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2.4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5.1|3.4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0.2|3.6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3.5|1.4|4.1|5.7|2.4|1.3|2.8|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Widescreen</PresentationFormat>
  <Paragraphs>56</Paragraphs>
  <Slides>14</Slides>
  <Notes>0</Notes>
  <HiddenSlides>0</HiddenSlides>
  <MMClips>9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Equation</vt:lpstr>
      <vt:lpstr>Dividing Decimals “Swingin’ Monkeys”</vt:lpstr>
      <vt:lpstr>Swinging Monkeys!</vt:lpstr>
      <vt:lpstr>Division Vocabulary</vt:lpstr>
      <vt:lpstr>Division Vocabulary</vt:lpstr>
      <vt:lpstr>Steps in Dividing Decimals</vt:lpstr>
      <vt:lpstr>Swingin’ Monkeys</vt:lpstr>
      <vt:lpstr>Steps in Dividing Decimals</vt:lpstr>
      <vt:lpstr>Steps in Dividing Decimals – Swingin’ Monkeys</vt:lpstr>
      <vt:lpstr>Steps in Dividing Decimals – Swingin’ Monkeys</vt:lpstr>
      <vt:lpstr>Steps in Dividing Decimals</vt:lpstr>
      <vt:lpstr>What is actually happening . . 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Dividing Decimals “Swingin’ Monkeys”</dc:title>
  <dc:creator>Enrrique Martinez</dc:creator>
  <cp:lastModifiedBy>Enrrique Martinez</cp:lastModifiedBy>
  <cp:revision>1</cp:revision>
  <dcterms:created xsi:type="dcterms:W3CDTF">2015-10-16T17:16:56Z</dcterms:created>
  <dcterms:modified xsi:type="dcterms:W3CDTF">2015-10-16T17:17:16Z</dcterms:modified>
</cp:coreProperties>
</file>