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84" r:id="rId3"/>
    <p:sldId id="258" r:id="rId4"/>
    <p:sldId id="281" r:id="rId5"/>
    <p:sldId id="262" r:id="rId6"/>
    <p:sldId id="260" r:id="rId7"/>
    <p:sldId id="280" r:id="rId8"/>
    <p:sldId id="265" r:id="rId9"/>
    <p:sldId id="266" r:id="rId10"/>
    <p:sldId id="269" r:id="rId11"/>
    <p:sldId id="261" r:id="rId12"/>
    <p:sldId id="259" r:id="rId13"/>
    <p:sldId id="282" r:id="rId14"/>
    <p:sldId id="263" r:id="rId15"/>
    <p:sldId id="264" r:id="rId16"/>
    <p:sldId id="272" r:id="rId17"/>
    <p:sldId id="267" r:id="rId18"/>
    <p:sldId id="277" r:id="rId19"/>
    <p:sldId id="278" r:id="rId20"/>
    <p:sldId id="279" r:id="rId21"/>
    <p:sldId id="268" r:id="rId22"/>
    <p:sldId id="273" r:id="rId23"/>
    <p:sldId id="275" r:id="rId24"/>
    <p:sldId id="274" r:id="rId25"/>
    <p:sldId id="283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D7BD"/>
    <a:srgbClr val="FFD9D9"/>
    <a:srgbClr val="B8F6CD"/>
    <a:srgbClr val="FFFF00"/>
    <a:srgbClr val="990033"/>
    <a:srgbClr val="0033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13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494DFE5-7995-4837-B21B-5775D83C1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52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F2144-A190-44F4-B4DC-B236C557E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D00B4-728F-4576-A6D6-B43B27BF3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290FB-75FA-45F5-AD2E-55F983F25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E62EF-C287-4347-956D-88947F4D7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0102E-74EE-48A2-93D9-EDDDAFD04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FC800-5B9F-4915-AD01-A3ADE5FA7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4E4B2-D310-4CC0-9CC8-B5D008AD0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79B7B-65AD-4BD6-8F7D-241147980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33603-9062-4067-96F4-56556542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9C188-451D-4ABA-AE58-3EBEED617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F070D-A2C7-47EB-B407-FF3028DF6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EE9ABC9-8501-4A13-B0BD-B4B7200AA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9"/>
          <p:cNvSpPr>
            <a:spLocks noChangeArrowheads="1" noChangeShapeType="1" noTextEdit="1"/>
          </p:cNvSpPr>
          <p:nvPr/>
        </p:nvSpPr>
        <p:spPr bwMode="auto">
          <a:xfrm>
            <a:off x="1371600" y="2819400"/>
            <a:ext cx="6324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DECIMALS</a:t>
            </a:r>
          </a:p>
        </p:txBody>
      </p:sp>
      <p:sp>
        <p:nvSpPr>
          <p:cNvPr id="12291" name="WordArt 14"/>
          <p:cNvSpPr>
            <a:spLocks noChangeArrowheads="1" noChangeShapeType="1" noTextEdit="1"/>
          </p:cNvSpPr>
          <p:nvPr/>
        </p:nvSpPr>
        <p:spPr bwMode="auto">
          <a:xfrm>
            <a:off x="1828800" y="4419600"/>
            <a:ext cx="5257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PERCENTS</a:t>
            </a:r>
          </a:p>
        </p:txBody>
      </p:sp>
      <p:sp>
        <p:nvSpPr>
          <p:cNvPr id="12292" name="WordArt 15"/>
          <p:cNvSpPr>
            <a:spLocks noChangeArrowheads="1" noChangeShapeType="1" noTextEdit="1"/>
          </p:cNvSpPr>
          <p:nvPr/>
        </p:nvSpPr>
        <p:spPr bwMode="auto">
          <a:xfrm>
            <a:off x="1371600" y="1219200"/>
            <a:ext cx="6248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FRACTIONS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1600200" y="457200"/>
            <a:ext cx="5791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861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</a:rPr>
              <a:t>Convert decimal to base 10 fraction; simplify</a:t>
            </a: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1219200" y="2514600"/>
            <a:ext cx="167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0.8 </a:t>
            </a: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3886200" y="2895600"/>
            <a:ext cx="838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3048000" y="26670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38100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WordArt 8"/>
          <p:cNvSpPr>
            <a:spLocks noChangeArrowheads="1" noChangeShapeType="1" noTextEdit="1"/>
          </p:cNvSpPr>
          <p:nvPr/>
        </p:nvSpPr>
        <p:spPr bwMode="auto">
          <a:xfrm>
            <a:off x="4038600" y="2209800"/>
            <a:ext cx="533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8</a:t>
            </a:r>
          </a:p>
        </p:txBody>
      </p:sp>
      <p:sp>
        <p:nvSpPr>
          <p:cNvPr id="17417" name="WordArt 9"/>
          <p:cNvSpPr>
            <a:spLocks noChangeArrowheads="1" noChangeShapeType="1" noTextEdit="1"/>
          </p:cNvSpPr>
          <p:nvPr/>
        </p:nvSpPr>
        <p:spPr bwMode="auto">
          <a:xfrm>
            <a:off x="6400800" y="2971800"/>
            <a:ext cx="381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7418" name="WordArt 10"/>
          <p:cNvSpPr>
            <a:spLocks noChangeArrowheads="1" noChangeShapeType="1" noTextEdit="1"/>
          </p:cNvSpPr>
          <p:nvPr/>
        </p:nvSpPr>
        <p:spPr bwMode="auto">
          <a:xfrm>
            <a:off x="5334000" y="2667000"/>
            <a:ext cx="4572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6172200" y="27432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WordArt 12"/>
          <p:cNvSpPr>
            <a:spLocks noChangeArrowheads="1" noChangeShapeType="1" noTextEdit="1"/>
          </p:cNvSpPr>
          <p:nvPr/>
        </p:nvSpPr>
        <p:spPr bwMode="auto">
          <a:xfrm>
            <a:off x="6400800" y="22098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7421" name="WordArt 13"/>
          <p:cNvSpPr>
            <a:spLocks noChangeArrowheads="1" noChangeShapeType="1" noTextEdit="1"/>
          </p:cNvSpPr>
          <p:nvPr/>
        </p:nvSpPr>
        <p:spPr bwMode="auto">
          <a:xfrm>
            <a:off x="1219200" y="4114800"/>
            <a:ext cx="167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0.04 </a:t>
            </a:r>
          </a:p>
        </p:txBody>
      </p:sp>
      <p:sp>
        <p:nvSpPr>
          <p:cNvPr id="17422" name="WordArt 14"/>
          <p:cNvSpPr>
            <a:spLocks noChangeArrowheads="1" noChangeShapeType="1" noTextEdit="1"/>
          </p:cNvSpPr>
          <p:nvPr/>
        </p:nvSpPr>
        <p:spPr bwMode="auto">
          <a:xfrm>
            <a:off x="3886200" y="4495800"/>
            <a:ext cx="838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17423" name="WordArt 15"/>
          <p:cNvSpPr>
            <a:spLocks noChangeArrowheads="1" noChangeShapeType="1" noTextEdit="1"/>
          </p:cNvSpPr>
          <p:nvPr/>
        </p:nvSpPr>
        <p:spPr bwMode="auto">
          <a:xfrm>
            <a:off x="3048000" y="42672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3810000" y="4343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WordArt 17"/>
          <p:cNvSpPr>
            <a:spLocks noChangeArrowheads="1" noChangeShapeType="1" noTextEdit="1"/>
          </p:cNvSpPr>
          <p:nvPr/>
        </p:nvSpPr>
        <p:spPr bwMode="auto">
          <a:xfrm>
            <a:off x="3886200" y="3733800"/>
            <a:ext cx="685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7426" name="WordArt 18"/>
          <p:cNvSpPr>
            <a:spLocks noChangeArrowheads="1" noChangeShapeType="1" noTextEdit="1"/>
          </p:cNvSpPr>
          <p:nvPr/>
        </p:nvSpPr>
        <p:spPr bwMode="auto">
          <a:xfrm>
            <a:off x="6248400" y="4572000"/>
            <a:ext cx="685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50</a:t>
            </a:r>
          </a:p>
        </p:txBody>
      </p:sp>
      <p:sp>
        <p:nvSpPr>
          <p:cNvPr id="17427" name="WordArt 19"/>
          <p:cNvSpPr>
            <a:spLocks noChangeArrowheads="1" noChangeShapeType="1" noTextEdit="1"/>
          </p:cNvSpPr>
          <p:nvPr/>
        </p:nvSpPr>
        <p:spPr bwMode="auto">
          <a:xfrm>
            <a:off x="5334000" y="4267200"/>
            <a:ext cx="4572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6172200" y="4343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WordArt 21"/>
          <p:cNvSpPr>
            <a:spLocks noChangeArrowheads="1" noChangeShapeType="1" noTextEdit="1"/>
          </p:cNvSpPr>
          <p:nvPr/>
        </p:nvSpPr>
        <p:spPr bwMode="auto">
          <a:xfrm>
            <a:off x="6400800" y="38100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7430" name="WordArt 22"/>
          <p:cNvSpPr>
            <a:spLocks noChangeArrowheads="1" noChangeShapeType="1" noTextEdit="1"/>
          </p:cNvSpPr>
          <p:nvPr/>
        </p:nvSpPr>
        <p:spPr bwMode="auto">
          <a:xfrm>
            <a:off x="1066800" y="5486400"/>
            <a:ext cx="1676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3.36 </a:t>
            </a:r>
          </a:p>
        </p:txBody>
      </p:sp>
      <p:sp>
        <p:nvSpPr>
          <p:cNvPr id="17431" name="WordArt 23"/>
          <p:cNvSpPr>
            <a:spLocks noChangeArrowheads="1" noChangeShapeType="1" noTextEdit="1"/>
          </p:cNvSpPr>
          <p:nvPr/>
        </p:nvSpPr>
        <p:spPr bwMode="auto">
          <a:xfrm>
            <a:off x="3886200" y="6019800"/>
            <a:ext cx="685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17432" name="WordArt 24"/>
          <p:cNvSpPr>
            <a:spLocks noChangeArrowheads="1" noChangeShapeType="1" noTextEdit="1"/>
          </p:cNvSpPr>
          <p:nvPr/>
        </p:nvSpPr>
        <p:spPr bwMode="auto">
          <a:xfrm>
            <a:off x="2667000" y="57912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3886200" y="5867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4" name="WordArt 26"/>
          <p:cNvSpPr>
            <a:spLocks noChangeArrowheads="1" noChangeShapeType="1" noTextEdit="1"/>
          </p:cNvSpPr>
          <p:nvPr/>
        </p:nvSpPr>
        <p:spPr bwMode="auto">
          <a:xfrm>
            <a:off x="4038600" y="53340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36</a:t>
            </a:r>
          </a:p>
        </p:txBody>
      </p:sp>
      <p:sp>
        <p:nvSpPr>
          <p:cNvPr id="17435" name="WordArt 27"/>
          <p:cNvSpPr>
            <a:spLocks noChangeArrowheads="1" noChangeShapeType="1" noTextEdit="1"/>
          </p:cNvSpPr>
          <p:nvPr/>
        </p:nvSpPr>
        <p:spPr bwMode="auto">
          <a:xfrm>
            <a:off x="6019800" y="6096000"/>
            <a:ext cx="381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50</a:t>
            </a:r>
          </a:p>
        </p:txBody>
      </p:sp>
      <p:sp>
        <p:nvSpPr>
          <p:cNvPr id="17436" name="WordArt 28"/>
          <p:cNvSpPr>
            <a:spLocks noChangeArrowheads="1" noChangeShapeType="1" noTextEdit="1"/>
          </p:cNvSpPr>
          <p:nvPr/>
        </p:nvSpPr>
        <p:spPr bwMode="auto">
          <a:xfrm>
            <a:off x="4800600" y="5791200"/>
            <a:ext cx="3048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5867400" y="5867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8" name="WordArt 30"/>
          <p:cNvSpPr>
            <a:spLocks noChangeArrowheads="1" noChangeShapeType="1" noTextEdit="1"/>
          </p:cNvSpPr>
          <p:nvPr/>
        </p:nvSpPr>
        <p:spPr bwMode="auto">
          <a:xfrm>
            <a:off x="6019800" y="53340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18</a:t>
            </a:r>
          </a:p>
        </p:txBody>
      </p:sp>
      <p:sp>
        <p:nvSpPr>
          <p:cNvPr id="17439" name="WordArt 31"/>
          <p:cNvSpPr>
            <a:spLocks noChangeArrowheads="1" noChangeShapeType="1" noTextEdit="1"/>
          </p:cNvSpPr>
          <p:nvPr/>
        </p:nvSpPr>
        <p:spPr bwMode="auto">
          <a:xfrm>
            <a:off x="3276600" y="55626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7440" name="WordArt 32"/>
          <p:cNvSpPr>
            <a:spLocks noChangeArrowheads="1" noChangeShapeType="1" noTextEdit="1"/>
          </p:cNvSpPr>
          <p:nvPr/>
        </p:nvSpPr>
        <p:spPr bwMode="auto">
          <a:xfrm>
            <a:off x="5334000" y="55626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7441" name="WordArt 33"/>
          <p:cNvSpPr>
            <a:spLocks noChangeArrowheads="1" noChangeShapeType="1" noTextEdit="1"/>
          </p:cNvSpPr>
          <p:nvPr/>
        </p:nvSpPr>
        <p:spPr bwMode="auto">
          <a:xfrm>
            <a:off x="6781800" y="5791200"/>
            <a:ext cx="3048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7442" name="WordArt 34"/>
          <p:cNvSpPr>
            <a:spLocks noChangeArrowheads="1" noChangeShapeType="1" noTextEdit="1"/>
          </p:cNvSpPr>
          <p:nvPr/>
        </p:nvSpPr>
        <p:spPr bwMode="auto">
          <a:xfrm>
            <a:off x="7848600" y="60960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25</a:t>
            </a:r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>
            <a:off x="7772400" y="5943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4" name="WordArt 36"/>
          <p:cNvSpPr>
            <a:spLocks noChangeArrowheads="1" noChangeShapeType="1" noTextEdit="1"/>
          </p:cNvSpPr>
          <p:nvPr/>
        </p:nvSpPr>
        <p:spPr bwMode="auto">
          <a:xfrm>
            <a:off x="8001000" y="53340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9</a:t>
            </a:r>
          </a:p>
        </p:txBody>
      </p:sp>
      <p:sp>
        <p:nvSpPr>
          <p:cNvPr id="17445" name="WordArt 37"/>
          <p:cNvSpPr>
            <a:spLocks noChangeArrowheads="1" noChangeShapeType="1" noTextEdit="1"/>
          </p:cNvSpPr>
          <p:nvPr/>
        </p:nvSpPr>
        <p:spPr bwMode="auto">
          <a:xfrm>
            <a:off x="7315200" y="56388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7446" name="WordArt 38"/>
          <p:cNvSpPr>
            <a:spLocks noChangeArrowheads="1" noChangeShapeType="1" noTextEdit="1"/>
          </p:cNvSpPr>
          <p:nvPr/>
        </p:nvSpPr>
        <p:spPr bwMode="auto">
          <a:xfrm>
            <a:off x="8077200" y="44958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25</a:t>
            </a:r>
          </a:p>
        </p:txBody>
      </p:sp>
      <p:sp>
        <p:nvSpPr>
          <p:cNvPr id="17447" name="WordArt 39"/>
          <p:cNvSpPr>
            <a:spLocks noChangeArrowheads="1" noChangeShapeType="1" noTextEdit="1"/>
          </p:cNvSpPr>
          <p:nvPr/>
        </p:nvSpPr>
        <p:spPr bwMode="auto">
          <a:xfrm>
            <a:off x="7162800" y="4191000"/>
            <a:ext cx="3048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7448" name="Line 40"/>
          <p:cNvSpPr>
            <a:spLocks noChangeShapeType="1"/>
          </p:cNvSpPr>
          <p:nvPr/>
        </p:nvSpPr>
        <p:spPr bwMode="auto">
          <a:xfrm>
            <a:off x="8001000" y="4267200"/>
            <a:ext cx="609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9" name="WordArt 41"/>
          <p:cNvSpPr>
            <a:spLocks noChangeArrowheads="1" noChangeShapeType="1" noTextEdit="1"/>
          </p:cNvSpPr>
          <p:nvPr/>
        </p:nvSpPr>
        <p:spPr bwMode="auto">
          <a:xfrm>
            <a:off x="8229600" y="3810000"/>
            <a:ext cx="304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5" grpId="0" animBg="1"/>
      <p:bldP spid="17416" grpId="0" animBg="1"/>
      <p:bldP spid="17417" grpId="0" animBg="1"/>
      <p:bldP spid="17418" grpId="0" animBg="1"/>
      <p:bldP spid="17419" grpId="0" animBg="1"/>
      <p:bldP spid="17420" grpId="0" animBg="1"/>
      <p:bldP spid="17422" grpId="0" animBg="1"/>
      <p:bldP spid="17424" grpId="0" animBg="1"/>
      <p:bldP spid="17425" grpId="0" animBg="1"/>
      <p:bldP spid="17426" grpId="0" animBg="1"/>
      <p:bldP spid="17427" grpId="0" animBg="1"/>
      <p:bldP spid="17428" grpId="0" animBg="1"/>
      <p:bldP spid="17429" grpId="0" animBg="1"/>
      <p:bldP spid="17431" grpId="0" animBg="1"/>
      <p:bldP spid="17433" grpId="0" animBg="1"/>
      <p:bldP spid="17434" grpId="0" animBg="1"/>
      <p:bldP spid="17435" grpId="0" animBg="1"/>
      <p:bldP spid="17436" grpId="0" animBg="1"/>
      <p:bldP spid="17437" grpId="0" animBg="1"/>
      <p:bldP spid="17438" grpId="0" animBg="1"/>
      <p:bldP spid="17439" grpId="0" animBg="1"/>
      <p:bldP spid="17440" grpId="0" animBg="1"/>
      <p:bldP spid="17441" grpId="0" animBg="1"/>
      <p:bldP spid="17442" grpId="0" animBg="1"/>
      <p:bldP spid="17443" grpId="0" animBg="1"/>
      <p:bldP spid="17444" grpId="0" animBg="1"/>
      <p:bldP spid="17445" grpId="0" animBg="1"/>
      <p:bldP spid="17446" grpId="0" animBg="1"/>
      <p:bldP spid="17447" grpId="0" animBg="1"/>
      <p:bldP spid="17448" grpId="0" animBg="1"/>
      <p:bldP spid="174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Essential Question</a:t>
            </a:r>
          </a:p>
        </p:txBody>
      </p:sp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How do I express Decimals as Percents?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676400" y="5410200"/>
            <a:ext cx="6172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Add the % sign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381000" y="2971800"/>
            <a:ext cx="83820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Move decimal point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  2 places to the right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0" y="4495800"/>
            <a:ext cx="1981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8" grpId="0" animBg="1"/>
      <p:bldP spid="82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2057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Examples: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743200" y="381000"/>
            <a:ext cx="617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Express  0.375  as a percent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914400" y="1143000"/>
            <a:ext cx="7239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accent2"/>
                </a:solidFill>
              </a:rPr>
              <a:t>Move decimal point 2 places to the right and add the % sign.</a:t>
            </a:r>
          </a:p>
        </p:txBody>
      </p:sp>
      <p:sp>
        <p:nvSpPr>
          <p:cNvPr id="6186" name="WordArt 42"/>
          <p:cNvSpPr>
            <a:spLocks noChangeArrowheads="1" noChangeShapeType="1" noTextEdit="1"/>
          </p:cNvSpPr>
          <p:nvPr/>
        </p:nvSpPr>
        <p:spPr bwMode="auto">
          <a:xfrm>
            <a:off x="1295400" y="2819400"/>
            <a:ext cx="2362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0.375</a:t>
            </a:r>
          </a:p>
        </p:txBody>
      </p:sp>
      <p:sp>
        <p:nvSpPr>
          <p:cNvPr id="6188" name="Freeform 44"/>
          <p:cNvSpPr>
            <a:spLocks/>
          </p:cNvSpPr>
          <p:nvPr/>
        </p:nvSpPr>
        <p:spPr bwMode="auto">
          <a:xfrm>
            <a:off x="1981200" y="3429000"/>
            <a:ext cx="6096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89" name="Freeform 45"/>
          <p:cNvSpPr>
            <a:spLocks/>
          </p:cNvSpPr>
          <p:nvPr/>
        </p:nvSpPr>
        <p:spPr bwMode="auto">
          <a:xfrm>
            <a:off x="2590800" y="3429000"/>
            <a:ext cx="5334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90" name="WordArt 46"/>
          <p:cNvSpPr>
            <a:spLocks noChangeArrowheads="1" noChangeShapeType="1" noTextEdit="1"/>
          </p:cNvSpPr>
          <p:nvPr/>
        </p:nvSpPr>
        <p:spPr bwMode="auto">
          <a:xfrm>
            <a:off x="5181600" y="2743200"/>
            <a:ext cx="2133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37.5 %</a:t>
            </a:r>
          </a:p>
        </p:txBody>
      </p:sp>
      <p:sp>
        <p:nvSpPr>
          <p:cNvPr id="6191" name="WordArt 47"/>
          <p:cNvSpPr>
            <a:spLocks noChangeArrowheads="1" noChangeShapeType="1" noTextEdit="1"/>
          </p:cNvSpPr>
          <p:nvPr/>
        </p:nvSpPr>
        <p:spPr bwMode="auto">
          <a:xfrm>
            <a:off x="4267200" y="29718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6192" name="WordArt 48"/>
          <p:cNvSpPr>
            <a:spLocks noChangeArrowheads="1" noChangeShapeType="1" noTextEdit="1"/>
          </p:cNvSpPr>
          <p:nvPr/>
        </p:nvSpPr>
        <p:spPr bwMode="auto">
          <a:xfrm>
            <a:off x="1295400" y="5334000"/>
            <a:ext cx="2362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2.867</a:t>
            </a:r>
          </a:p>
        </p:txBody>
      </p:sp>
      <p:sp>
        <p:nvSpPr>
          <p:cNvPr id="6193" name="Freeform 49"/>
          <p:cNvSpPr>
            <a:spLocks/>
          </p:cNvSpPr>
          <p:nvPr/>
        </p:nvSpPr>
        <p:spPr bwMode="auto">
          <a:xfrm>
            <a:off x="1981200" y="5943600"/>
            <a:ext cx="6096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94" name="Freeform 50"/>
          <p:cNvSpPr>
            <a:spLocks/>
          </p:cNvSpPr>
          <p:nvPr/>
        </p:nvSpPr>
        <p:spPr bwMode="auto">
          <a:xfrm>
            <a:off x="2590800" y="5943600"/>
            <a:ext cx="5334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95" name="WordArt 51"/>
          <p:cNvSpPr>
            <a:spLocks noChangeArrowheads="1" noChangeShapeType="1" noTextEdit="1"/>
          </p:cNvSpPr>
          <p:nvPr/>
        </p:nvSpPr>
        <p:spPr bwMode="auto">
          <a:xfrm>
            <a:off x="5181600" y="5257800"/>
            <a:ext cx="2743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286.7 %</a:t>
            </a:r>
          </a:p>
        </p:txBody>
      </p:sp>
      <p:sp>
        <p:nvSpPr>
          <p:cNvPr id="6196" name="WordArt 52"/>
          <p:cNvSpPr>
            <a:spLocks noChangeArrowheads="1" noChangeShapeType="1" noTextEdit="1"/>
          </p:cNvSpPr>
          <p:nvPr/>
        </p:nvSpPr>
        <p:spPr bwMode="auto">
          <a:xfrm>
            <a:off x="4267200" y="54864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1371600" y="4038600"/>
            <a:ext cx="617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chemeClr val="accent2"/>
                </a:solidFill>
              </a:rPr>
              <a:t>Convert 2.867  to a percent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9" grpId="0" autoUpdateAnimBg="0"/>
      <p:bldP spid="6185" grpId="0" autoUpdateAnimBg="0"/>
      <p:bldP spid="6186" grpId="0" animBg="1"/>
      <p:bldP spid="6188" grpId="0" animBg="1"/>
      <p:bldP spid="6189" grpId="0" animBg="1"/>
      <p:bldP spid="6190" grpId="0" animBg="1"/>
      <p:bldP spid="6191" grpId="0" animBg="1"/>
      <p:bldP spid="6192" grpId="0" animBg="1"/>
      <p:bldP spid="6193" grpId="0" animBg="1"/>
      <p:bldP spid="6194" grpId="0" animBg="1"/>
      <p:bldP spid="6195" grpId="0" animBg="1"/>
      <p:bldP spid="6196" grpId="0" animBg="1"/>
      <p:bldP spid="619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3200400" y="304800"/>
            <a:ext cx="2057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</a:t>
            </a:r>
          </a:p>
        </p:txBody>
      </p:sp>
      <p:sp>
        <p:nvSpPr>
          <p:cNvPr id="20483" name="WordArt 5"/>
          <p:cNvSpPr>
            <a:spLocks noChangeArrowheads="1" noChangeShapeType="1" noTextEdit="1"/>
          </p:cNvSpPr>
          <p:nvPr/>
        </p:nvSpPr>
        <p:spPr bwMode="auto">
          <a:xfrm>
            <a:off x="1447800" y="2286000"/>
            <a:ext cx="2362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0.625</a:t>
            </a:r>
          </a:p>
        </p:txBody>
      </p:sp>
      <p:sp>
        <p:nvSpPr>
          <p:cNvPr id="30726" name="Freeform 6"/>
          <p:cNvSpPr>
            <a:spLocks/>
          </p:cNvSpPr>
          <p:nvPr/>
        </p:nvSpPr>
        <p:spPr bwMode="auto">
          <a:xfrm>
            <a:off x="2133600" y="2895600"/>
            <a:ext cx="6096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Freeform 7"/>
          <p:cNvSpPr>
            <a:spLocks/>
          </p:cNvSpPr>
          <p:nvPr/>
        </p:nvSpPr>
        <p:spPr bwMode="auto">
          <a:xfrm>
            <a:off x="2743200" y="2895600"/>
            <a:ext cx="5334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WordArt 8"/>
          <p:cNvSpPr>
            <a:spLocks noChangeArrowheads="1" noChangeShapeType="1" noTextEdit="1"/>
          </p:cNvSpPr>
          <p:nvPr/>
        </p:nvSpPr>
        <p:spPr bwMode="auto">
          <a:xfrm>
            <a:off x="5334000" y="2209800"/>
            <a:ext cx="2133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62.5 %</a:t>
            </a:r>
          </a:p>
        </p:txBody>
      </p:sp>
      <p:sp>
        <p:nvSpPr>
          <p:cNvPr id="20487" name="WordArt 9"/>
          <p:cNvSpPr>
            <a:spLocks noChangeArrowheads="1" noChangeShapeType="1" noTextEdit="1"/>
          </p:cNvSpPr>
          <p:nvPr/>
        </p:nvSpPr>
        <p:spPr bwMode="auto">
          <a:xfrm>
            <a:off x="4419600" y="24384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0488" name="WordArt 10"/>
          <p:cNvSpPr>
            <a:spLocks noChangeArrowheads="1" noChangeShapeType="1" noTextEdit="1"/>
          </p:cNvSpPr>
          <p:nvPr/>
        </p:nvSpPr>
        <p:spPr bwMode="auto">
          <a:xfrm>
            <a:off x="1600200" y="3962400"/>
            <a:ext cx="762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.7</a:t>
            </a:r>
          </a:p>
        </p:txBody>
      </p:sp>
      <p:sp>
        <p:nvSpPr>
          <p:cNvPr id="30731" name="Freeform 11"/>
          <p:cNvSpPr>
            <a:spLocks/>
          </p:cNvSpPr>
          <p:nvPr/>
        </p:nvSpPr>
        <p:spPr bwMode="auto">
          <a:xfrm>
            <a:off x="1676400" y="4572000"/>
            <a:ext cx="6858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Freeform 12"/>
          <p:cNvSpPr>
            <a:spLocks/>
          </p:cNvSpPr>
          <p:nvPr/>
        </p:nvSpPr>
        <p:spPr bwMode="auto">
          <a:xfrm>
            <a:off x="2362200" y="4572000"/>
            <a:ext cx="8382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WordArt 13"/>
          <p:cNvSpPr>
            <a:spLocks noChangeArrowheads="1" noChangeShapeType="1" noTextEdit="1"/>
          </p:cNvSpPr>
          <p:nvPr/>
        </p:nvSpPr>
        <p:spPr bwMode="auto">
          <a:xfrm>
            <a:off x="5410200" y="3886200"/>
            <a:ext cx="1676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70 %</a:t>
            </a:r>
          </a:p>
        </p:txBody>
      </p:sp>
      <p:sp>
        <p:nvSpPr>
          <p:cNvPr id="20492" name="WordArt 14"/>
          <p:cNvSpPr>
            <a:spLocks noChangeArrowheads="1" noChangeShapeType="1" noTextEdit="1"/>
          </p:cNvSpPr>
          <p:nvPr/>
        </p:nvSpPr>
        <p:spPr bwMode="auto">
          <a:xfrm>
            <a:off x="4419600" y="41148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0493" name="Text Box 16"/>
          <p:cNvSpPr txBox="1">
            <a:spLocks noChangeArrowheads="1"/>
          </p:cNvSpPr>
          <p:nvPr/>
        </p:nvSpPr>
        <p:spPr bwMode="auto">
          <a:xfrm>
            <a:off x="1143000" y="990600"/>
            <a:ext cx="693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chemeClr val="accent2"/>
                </a:solidFill>
              </a:rPr>
              <a:t>Convert decimals to percents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609600" y="5181600"/>
            <a:ext cx="7772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C0066"/>
                </a:solidFill>
              </a:rPr>
              <a:t>Make sure there are at least two digits at the decimal points; add zero where needed (this does not change the value of the number).</a:t>
            </a:r>
          </a:p>
        </p:txBody>
      </p:sp>
      <p:sp>
        <p:nvSpPr>
          <p:cNvPr id="30739" name="WordArt 19"/>
          <p:cNvSpPr>
            <a:spLocks noChangeArrowheads="1" noChangeShapeType="1" noTextEdit="1"/>
          </p:cNvSpPr>
          <p:nvPr/>
        </p:nvSpPr>
        <p:spPr bwMode="auto">
          <a:xfrm>
            <a:off x="2514600" y="3962400"/>
            <a:ext cx="533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Georgia"/>
              </a:rPr>
              <a:t>0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30727" grpId="0" animBg="1"/>
      <p:bldP spid="30728" grpId="0" animBg="1"/>
      <p:bldP spid="30731" grpId="0" animBg="1"/>
      <p:bldP spid="30732" grpId="0" animBg="1"/>
      <p:bldP spid="30733" grpId="0" animBg="1"/>
      <p:bldP spid="30738" grpId="0" autoUpdateAnimBg="0"/>
      <p:bldP spid="307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Essential Question</a:t>
            </a: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How do I express Percents as decimals?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990600" y="5181600"/>
            <a:ext cx="7467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remove the % sign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381000" y="2971800"/>
            <a:ext cx="83820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Move decimal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  2 places to the left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7315200" y="4495800"/>
            <a:ext cx="1600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304800" y="457200"/>
            <a:ext cx="1828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Example: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0" y="381000"/>
            <a:ext cx="670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Express 56.25 % as a decimal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7772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accent2"/>
                </a:solidFill>
              </a:rPr>
              <a:t>Move decimal point 2 places to the </a:t>
            </a:r>
            <a:r>
              <a:rPr lang="en-US" sz="3600" b="1" u="sng">
                <a:solidFill>
                  <a:schemeClr val="accent2"/>
                </a:solidFill>
              </a:rPr>
              <a:t>LEFT</a:t>
            </a:r>
            <a:r>
              <a:rPr lang="en-US" sz="3600" b="1">
                <a:solidFill>
                  <a:schemeClr val="accent2"/>
                </a:solidFill>
              </a:rPr>
              <a:t> and remove the % sign.</a:t>
            </a:r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1447800" y="2743200"/>
            <a:ext cx="2819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56.25 %</a:t>
            </a:r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1295400" y="3429000"/>
            <a:ext cx="609600" cy="3048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1905000" y="3429000"/>
            <a:ext cx="4572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WordArt 8"/>
          <p:cNvSpPr>
            <a:spLocks noChangeArrowheads="1" noChangeShapeType="1" noTextEdit="1"/>
          </p:cNvSpPr>
          <p:nvPr/>
        </p:nvSpPr>
        <p:spPr bwMode="auto">
          <a:xfrm>
            <a:off x="5410200" y="2743200"/>
            <a:ext cx="1600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.5625</a:t>
            </a:r>
          </a:p>
        </p:txBody>
      </p:sp>
      <p:sp>
        <p:nvSpPr>
          <p:cNvPr id="12297" name="WordArt 9"/>
          <p:cNvSpPr>
            <a:spLocks noChangeArrowheads="1" noChangeShapeType="1" noTextEdit="1"/>
          </p:cNvSpPr>
          <p:nvPr/>
        </p:nvSpPr>
        <p:spPr bwMode="auto">
          <a:xfrm>
            <a:off x="4648200" y="2971800"/>
            <a:ext cx="4572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2298" name="WordArt 10"/>
          <p:cNvSpPr>
            <a:spLocks noChangeArrowheads="1" noChangeShapeType="1" noTextEdit="1"/>
          </p:cNvSpPr>
          <p:nvPr/>
        </p:nvSpPr>
        <p:spPr bwMode="auto">
          <a:xfrm>
            <a:off x="1676400" y="4419600"/>
            <a:ext cx="2438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125 %</a:t>
            </a:r>
          </a:p>
        </p:txBody>
      </p:sp>
      <p:sp>
        <p:nvSpPr>
          <p:cNvPr id="12299" name="WordArt 11"/>
          <p:cNvSpPr>
            <a:spLocks noChangeArrowheads="1" noChangeShapeType="1" noTextEdit="1"/>
          </p:cNvSpPr>
          <p:nvPr/>
        </p:nvSpPr>
        <p:spPr bwMode="auto">
          <a:xfrm>
            <a:off x="5638800" y="4343400"/>
            <a:ext cx="1600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1.25</a:t>
            </a:r>
          </a:p>
        </p:txBody>
      </p:sp>
      <p:sp>
        <p:nvSpPr>
          <p:cNvPr id="12300" name="WordArt 12"/>
          <p:cNvSpPr>
            <a:spLocks noChangeArrowheads="1" noChangeShapeType="1" noTextEdit="1"/>
          </p:cNvSpPr>
          <p:nvPr/>
        </p:nvSpPr>
        <p:spPr bwMode="auto">
          <a:xfrm>
            <a:off x="4724400" y="4572000"/>
            <a:ext cx="4572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2302" name="Freeform 14"/>
          <p:cNvSpPr>
            <a:spLocks/>
          </p:cNvSpPr>
          <p:nvPr/>
        </p:nvSpPr>
        <p:spPr bwMode="auto">
          <a:xfrm>
            <a:off x="2057400" y="4953000"/>
            <a:ext cx="533400" cy="3810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Freeform 15"/>
          <p:cNvSpPr>
            <a:spLocks/>
          </p:cNvSpPr>
          <p:nvPr/>
        </p:nvSpPr>
        <p:spPr bwMode="auto">
          <a:xfrm>
            <a:off x="2590800" y="5029200"/>
            <a:ext cx="5334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nimBg="1"/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 animBg="1"/>
      <p:bldP spid="12302" grpId="0" animBg="1"/>
      <p:bldP spid="1230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3124200" y="457200"/>
            <a:ext cx="2667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762000" y="12954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chemeClr val="accent2"/>
                </a:solidFill>
              </a:rPr>
              <a:t>Express the percents as decimals</a:t>
            </a:r>
          </a:p>
        </p:txBody>
      </p:sp>
      <p:sp>
        <p:nvSpPr>
          <p:cNvPr id="23556" name="WordArt 5"/>
          <p:cNvSpPr>
            <a:spLocks noChangeArrowheads="1" noChangeShapeType="1" noTextEdit="1"/>
          </p:cNvSpPr>
          <p:nvPr/>
        </p:nvSpPr>
        <p:spPr bwMode="auto">
          <a:xfrm>
            <a:off x="2133600" y="2438400"/>
            <a:ext cx="167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97 %</a:t>
            </a:r>
          </a:p>
        </p:txBody>
      </p:sp>
      <p:sp>
        <p:nvSpPr>
          <p:cNvPr id="20486" name="Freeform 6"/>
          <p:cNvSpPr>
            <a:spLocks/>
          </p:cNvSpPr>
          <p:nvPr/>
        </p:nvSpPr>
        <p:spPr bwMode="auto">
          <a:xfrm>
            <a:off x="1905000" y="2895600"/>
            <a:ext cx="609600" cy="3810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Freeform 7"/>
          <p:cNvSpPr>
            <a:spLocks/>
          </p:cNvSpPr>
          <p:nvPr/>
        </p:nvSpPr>
        <p:spPr bwMode="auto">
          <a:xfrm>
            <a:off x="2514600" y="2895600"/>
            <a:ext cx="400050" cy="31115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WordArt 8"/>
          <p:cNvSpPr>
            <a:spLocks noChangeArrowheads="1" noChangeShapeType="1" noTextEdit="1"/>
          </p:cNvSpPr>
          <p:nvPr/>
        </p:nvSpPr>
        <p:spPr bwMode="auto">
          <a:xfrm>
            <a:off x="5029200" y="24384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.97</a:t>
            </a:r>
          </a:p>
        </p:txBody>
      </p:sp>
      <p:sp>
        <p:nvSpPr>
          <p:cNvPr id="23560" name="WordArt 9"/>
          <p:cNvSpPr>
            <a:spLocks noChangeArrowheads="1" noChangeShapeType="1" noTextEdit="1"/>
          </p:cNvSpPr>
          <p:nvPr/>
        </p:nvSpPr>
        <p:spPr bwMode="auto">
          <a:xfrm>
            <a:off x="4267200" y="2514600"/>
            <a:ext cx="355600" cy="249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3561" name="WordArt 10"/>
          <p:cNvSpPr>
            <a:spLocks noChangeArrowheads="1" noChangeShapeType="1" noTextEdit="1"/>
          </p:cNvSpPr>
          <p:nvPr/>
        </p:nvSpPr>
        <p:spPr bwMode="auto">
          <a:xfrm>
            <a:off x="2057400" y="3581400"/>
            <a:ext cx="152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3.5 %</a:t>
            </a:r>
          </a:p>
        </p:txBody>
      </p:sp>
      <p:sp>
        <p:nvSpPr>
          <p:cNvPr id="23562" name="WordArt 11"/>
          <p:cNvSpPr>
            <a:spLocks noChangeArrowheads="1" noChangeShapeType="1" noTextEdit="1"/>
          </p:cNvSpPr>
          <p:nvPr/>
        </p:nvSpPr>
        <p:spPr bwMode="auto">
          <a:xfrm>
            <a:off x="4191000" y="3733800"/>
            <a:ext cx="4572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0492" name="WordArt 12"/>
          <p:cNvSpPr>
            <a:spLocks noChangeArrowheads="1" noChangeShapeType="1" noTextEdit="1"/>
          </p:cNvSpPr>
          <p:nvPr/>
        </p:nvSpPr>
        <p:spPr bwMode="auto">
          <a:xfrm>
            <a:off x="5105400" y="3505200"/>
            <a:ext cx="1295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.035</a:t>
            </a:r>
          </a:p>
        </p:txBody>
      </p:sp>
      <p:sp>
        <p:nvSpPr>
          <p:cNvPr id="20493" name="Freeform 13"/>
          <p:cNvSpPr>
            <a:spLocks/>
          </p:cNvSpPr>
          <p:nvPr/>
        </p:nvSpPr>
        <p:spPr bwMode="auto">
          <a:xfrm>
            <a:off x="1219200" y="4114800"/>
            <a:ext cx="725488" cy="3810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Freeform 14"/>
          <p:cNvSpPr>
            <a:spLocks/>
          </p:cNvSpPr>
          <p:nvPr/>
        </p:nvSpPr>
        <p:spPr bwMode="auto">
          <a:xfrm>
            <a:off x="1905000" y="4191000"/>
            <a:ext cx="476250" cy="31115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WordArt 15"/>
          <p:cNvSpPr>
            <a:spLocks noChangeArrowheads="1" noChangeShapeType="1" noTextEdit="1"/>
          </p:cNvSpPr>
          <p:nvPr/>
        </p:nvSpPr>
        <p:spPr bwMode="auto">
          <a:xfrm>
            <a:off x="1447800" y="35814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Georgia"/>
              </a:rPr>
              <a:t>0</a:t>
            </a:r>
          </a:p>
        </p:txBody>
      </p:sp>
      <p:sp>
        <p:nvSpPr>
          <p:cNvPr id="23567" name="WordArt 16"/>
          <p:cNvSpPr>
            <a:spLocks noChangeArrowheads="1" noChangeShapeType="1" noTextEdit="1"/>
          </p:cNvSpPr>
          <p:nvPr/>
        </p:nvSpPr>
        <p:spPr bwMode="auto">
          <a:xfrm>
            <a:off x="1600200" y="5029200"/>
            <a:ext cx="2057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42.8 %</a:t>
            </a:r>
          </a:p>
        </p:txBody>
      </p:sp>
      <p:sp>
        <p:nvSpPr>
          <p:cNvPr id="23568" name="WordArt 17"/>
          <p:cNvSpPr>
            <a:spLocks noChangeArrowheads="1" noChangeShapeType="1" noTextEdit="1"/>
          </p:cNvSpPr>
          <p:nvPr/>
        </p:nvSpPr>
        <p:spPr bwMode="auto">
          <a:xfrm>
            <a:off x="4191000" y="51816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0498" name="WordArt 18"/>
          <p:cNvSpPr>
            <a:spLocks noChangeArrowheads="1" noChangeShapeType="1" noTextEdit="1"/>
          </p:cNvSpPr>
          <p:nvPr/>
        </p:nvSpPr>
        <p:spPr bwMode="auto">
          <a:xfrm>
            <a:off x="5105400" y="5029200"/>
            <a:ext cx="1295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.428</a:t>
            </a:r>
          </a:p>
        </p:txBody>
      </p:sp>
      <p:sp>
        <p:nvSpPr>
          <p:cNvPr id="20499" name="Freeform 19"/>
          <p:cNvSpPr>
            <a:spLocks/>
          </p:cNvSpPr>
          <p:nvPr/>
        </p:nvSpPr>
        <p:spPr bwMode="auto">
          <a:xfrm>
            <a:off x="1295400" y="5638800"/>
            <a:ext cx="725488" cy="3810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Freeform 20"/>
          <p:cNvSpPr>
            <a:spLocks/>
          </p:cNvSpPr>
          <p:nvPr/>
        </p:nvSpPr>
        <p:spPr bwMode="auto">
          <a:xfrm>
            <a:off x="1981200" y="5638800"/>
            <a:ext cx="476250" cy="31115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  <p:bldP spid="20487" grpId="0" animBg="1"/>
      <p:bldP spid="20488" grpId="0" animBg="1"/>
      <p:bldP spid="20492" grpId="0" animBg="1"/>
      <p:bldP spid="20493" grpId="0" animBg="1"/>
      <p:bldP spid="20494" grpId="0" animBg="1"/>
      <p:bldP spid="20495" grpId="0" animBg="1"/>
      <p:bldP spid="20498" grpId="0" animBg="1"/>
      <p:bldP spid="20499" grpId="0" animBg="1"/>
      <p:bldP spid="2050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2362200" y="4572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Essential Question</a:t>
            </a: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381000" y="2590800"/>
            <a:ext cx="8382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Set up a proportion : "out of 100"</a:t>
            </a:r>
          </a:p>
        </p:txBody>
      </p:sp>
      <p:sp>
        <p:nvSpPr>
          <p:cNvPr id="24580" name="WordArt 7"/>
          <p:cNvSpPr>
            <a:spLocks noChangeArrowheads="1" noChangeShapeType="1" noTextEdit="1"/>
          </p:cNvSpPr>
          <p:nvPr/>
        </p:nvSpPr>
        <p:spPr bwMode="auto">
          <a:xfrm>
            <a:off x="457200" y="1295400"/>
            <a:ext cx="8458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How do I express 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fractions as  percents?</a:t>
            </a:r>
          </a:p>
        </p:txBody>
      </p:sp>
      <p:sp>
        <p:nvSpPr>
          <p:cNvPr id="15369" name="WordArt 9"/>
          <p:cNvSpPr>
            <a:spLocks noChangeArrowheads="1" noChangeShapeType="1" noTextEdit="1"/>
          </p:cNvSpPr>
          <p:nvPr/>
        </p:nvSpPr>
        <p:spPr bwMode="auto">
          <a:xfrm>
            <a:off x="457200" y="4800600"/>
            <a:ext cx="83820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Change fraction to  decimal, 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then change the decimal to percent</a:t>
            </a:r>
          </a:p>
        </p:txBody>
      </p:sp>
      <p:sp>
        <p:nvSpPr>
          <p:cNvPr id="15370" name="WordArt 10"/>
          <p:cNvSpPr>
            <a:spLocks noChangeArrowheads="1" noChangeShapeType="1" noTextEdit="1"/>
          </p:cNvSpPr>
          <p:nvPr/>
        </p:nvSpPr>
        <p:spPr bwMode="auto">
          <a:xfrm>
            <a:off x="4038600" y="3810000"/>
            <a:ext cx="1066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Georgia"/>
              </a:rPr>
              <a:t>or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9" grpId="0" animBg="1"/>
      <p:bldP spid="1537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295400" y="1143000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</a:rPr>
              <a:t>Set up an  “ out of 100 ”  proportion</a:t>
            </a:r>
          </a:p>
        </p:txBody>
      </p:sp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1371600" y="3810000"/>
            <a:ext cx="304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1066800" y="3657600"/>
            <a:ext cx="887413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1371600" y="3048000"/>
            <a:ext cx="268288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25606" name="WordArt 6"/>
          <p:cNvSpPr>
            <a:spLocks noChangeArrowheads="1" noChangeShapeType="1" noTextEdit="1"/>
          </p:cNvSpPr>
          <p:nvPr/>
        </p:nvSpPr>
        <p:spPr bwMode="auto">
          <a:xfrm>
            <a:off x="2209800" y="3505200"/>
            <a:ext cx="381000" cy="319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5607" name="WordArt 7"/>
          <p:cNvSpPr>
            <a:spLocks noChangeArrowheads="1" noChangeShapeType="1" noTextEdit="1"/>
          </p:cNvSpPr>
          <p:nvPr/>
        </p:nvSpPr>
        <p:spPr bwMode="auto">
          <a:xfrm>
            <a:off x="3048000" y="3810000"/>
            <a:ext cx="838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895600" y="36576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WordArt 9"/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1828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Example:</a:t>
            </a: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2895600" y="381000"/>
            <a:ext cx="556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Express       as a percent.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57200" y="518160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C0066"/>
                </a:solidFill>
              </a:rPr>
              <a:t>Check to see how you would convert the first denominator to 100.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676400" y="43434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25</a:t>
            </a:r>
          </a:p>
        </p:txBody>
      </p:sp>
      <p:sp>
        <p:nvSpPr>
          <p:cNvPr id="25613" name="Freeform 13"/>
          <p:cNvSpPr>
            <a:spLocks/>
          </p:cNvSpPr>
          <p:nvPr/>
        </p:nvSpPr>
        <p:spPr bwMode="auto">
          <a:xfrm>
            <a:off x="2133600" y="4572000"/>
            <a:ext cx="1143000" cy="482600"/>
          </a:xfrm>
          <a:custGeom>
            <a:avLst/>
            <a:gdLst>
              <a:gd name="T0" fmla="*/ 0 w 768"/>
              <a:gd name="T1" fmla="*/ 96 h 256"/>
              <a:gd name="T2" fmla="*/ 240 w 768"/>
              <a:gd name="T3" fmla="*/ 240 h 256"/>
              <a:gd name="T4" fmla="*/ 768 w 768"/>
              <a:gd name="T5" fmla="*/ 0 h 256"/>
              <a:gd name="T6" fmla="*/ 0 60000 65536"/>
              <a:gd name="T7" fmla="*/ 0 60000 65536"/>
              <a:gd name="T8" fmla="*/ 0 60000 65536"/>
              <a:gd name="T9" fmla="*/ 0 w 768"/>
              <a:gd name="T10" fmla="*/ 0 h 256"/>
              <a:gd name="T11" fmla="*/ 768 w 768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256">
                <a:moveTo>
                  <a:pt x="0" y="96"/>
                </a:moveTo>
                <a:cubicBezTo>
                  <a:pt x="56" y="176"/>
                  <a:pt x="112" y="256"/>
                  <a:pt x="240" y="240"/>
                </a:cubicBezTo>
                <a:cubicBezTo>
                  <a:pt x="368" y="224"/>
                  <a:pt x="680" y="40"/>
                  <a:pt x="768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1676400" y="25908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25</a:t>
            </a:r>
          </a:p>
        </p:txBody>
      </p:sp>
      <p:sp>
        <p:nvSpPr>
          <p:cNvPr id="25615" name="Freeform 15"/>
          <p:cNvSpPr>
            <a:spLocks/>
          </p:cNvSpPr>
          <p:nvPr/>
        </p:nvSpPr>
        <p:spPr bwMode="auto">
          <a:xfrm flipV="1">
            <a:off x="2057400" y="2209800"/>
            <a:ext cx="1066800" cy="381000"/>
          </a:xfrm>
          <a:custGeom>
            <a:avLst/>
            <a:gdLst>
              <a:gd name="T0" fmla="*/ 0 w 768"/>
              <a:gd name="T1" fmla="*/ 96 h 256"/>
              <a:gd name="T2" fmla="*/ 240 w 768"/>
              <a:gd name="T3" fmla="*/ 240 h 256"/>
              <a:gd name="T4" fmla="*/ 768 w 768"/>
              <a:gd name="T5" fmla="*/ 0 h 256"/>
              <a:gd name="T6" fmla="*/ 0 60000 65536"/>
              <a:gd name="T7" fmla="*/ 0 60000 65536"/>
              <a:gd name="T8" fmla="*/ 0 60000 65536"/>
              <a:gd name="T9" fmla="*/ 0 w 768"/>
              <a:gd name="T10" fmla="*/ 0 h 256"/>
              <a:gd name="T11" fmla="*/ 768 w 768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256">
                <a:moveTo>
                  <a:pt x="0" y="96"/>
                </a:moveTo>
                <a:cubicBezTo>
                  <a:pt x="56" y="176"/>
                  <a:pt x="112" y="256"/>
                  <a:pt x="240" y="240"/>
                </a:cubicBezTo>
                <a:cubicBezTo>
                  <a:pt x="368" y="224"/>
                  <a:pt x="680" y="40"/>
                  <a:pt x="768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6" name="WordArt 16"/>
          <p:cNvSpPr>
            <a:spLocks noChangeArrowheads="1" noChangeShapeType="1" noTextEdit="1"/>
          </p:cNvSpPr>
          <p:nvPr/>
        </p:nvSpPr>
        <p:spPr bwMode="auto">
          <a:xfrm>
            <a:off x="3124200" y="3048000"/>
            <a:ext cx="609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25</a:t>
            </a:r>
          </a:p>
        </p:txBody>
      </p:sp>
      <p:sp>
        <p:nvSpPr>
          <p:cNvPr id="25617" name="WordArt 17"/>
          <p:cNvSpPr>
            <a:spLocks noChangeArrowheads="1" noChangeShapeType="1" noTextEdit="1"/>
          </p:cNvSpPr>
          <p:nvPr/>
        </p:nvSpPr>
        <p:spPr bwMode="auto">
          <a:xfrm>
            <a:off x="4343400" y="3429000"/>
            <a:ext cx="514350" cy="319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5618" name="WordArt 18"/>
          <p:cNvSpPr>
            <a:spLocks noChangeArrowheads="1" noChangeShapeType="1" noTextEdit="1"/>
          </p:cNvSpPr>
          <p:nvPr/>
        </p:nvSpPr>
        <p:spPr bwMode="auto">
          <a:xfrm>
            <a:off x="5638800" y="3200400"/>
            <a:ext cx="1143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25 %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990600" y="17526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CC0066"/>
                </a:solidFill>
              </a:rPr>
              <a:t>Convert numerator</a:t>
            </a:r>
          </a:p>
        </p:txBody>
      </p:sp>
      <p:graphicFrame>
        <p:nvGraphicFramePr>
          <p:cNvPr id="5122" name="Object 23"/>
          <p:cNvGraphicFramePr>
            <a:graphicFrameLocks noChangeAspect="1"/>
          </p:cNvGraphicFramePr>
          <p:nvPr/>
        </p:nvGraphicFramePr>
        <p:xfrm>
          <a:off x="5029200" y="304800"/>
          <a:ext cx="4222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TestCheck Worksheet Builder Equation" r:id="rId3" imgW="164880" imgH="419040" progId="Equation">
                  <p:embed/>
                </p:oleObj>
              </mc:Choice>
              <mc:Fallback>
                <p:oleObj name="TestCheck Worksheet Builder Equation" r:id="rId3" imgW="164880" imgH="419040" progId="Equation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04800"/>
                        <a:ext cx="4222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nimBg="1"/>
      <p:bldP spid="25604" grpId="0" animBg="1"/>
      <p:bldP spid="25605" grpId="0" animBg="1"/>
      <p:bldP spid="25606" grpId="0" animBg="1"/>
      <p:bldP spid="25607" grpId="0" animBg="1"/>
      <p:bldP spid="25608" grpId="0" animBg="1"/>
      <p:bldP spid="25611" grpId="0" autoUpdateAnimBg="0"/>
      <p:bldP spid="25612" grpId="0" autoUpdateAnimBg="0"/>
      <p:bldP spid="25613" grpId="0" animBg="1"/>
      <p:bldP spid="25614" grpId="0" autoUpdateAnimBg="0"/>
      <p:bldP spid="25615" grpId="0" animBg="1"/>
      <p:bldP spid="25616" grpId="0" animBg="1"/>
      <p:bldP spid="25617" grpId="0" animBg="1"/>
      <p:bldP spid="25618" grpId="0" animBg="1"/>
      <p:bldP spid="2561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10"/>
          <p:cNvSpPr txBox="1">
            <a:spLocks noChangeArrowheads="1"/>
          </p:cNvSpPr>
          <p:nvPr/>
        </p:nvSpPr>
        <p:spPr bwMode="auto">
          <a:xfrm>
            <a:off x="1905000" y="1295400"/>
            <a:ext cx="609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Express        as a percent.</a:t>
            </a:r>
          </a:p>
        </p:txBody>
      </p:sp>
      <p:sp>
        <p:nvSpPr>
          <p:cNvPr id="6148" name="WordArt 20"/>
          <p:cNvSpPr>
            <a:spLocks noChangeArrowheads="1" noChangeShapeType="1" noTextEdit="1"/>
          </p:cNvSpPr>
          <p:nvPr/>
        </p:nvSpPr>
        <p:spPr bwMode="auto">
          <a:xfrm>
            <a:off x="2667000" y="457200"/>
            <a:ext cx="3581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</a:t>
            </a:r>
          </a:p>
        </p:txBody>
      </p:sp>
      <p:graphicFrame>
        <p:nvGraphicFramePr>
          <p:cNvPr id="6146" name="Object 22"/>
          <p:cNvGraphicFramePr>
            <a:graphicFrameLocks noChangeAspect="1"/>
          </p:cNvGraphicFramePr>
          <p:nvPr/>
        </p:nvGraphicFramePr>
        <p:xfrm>
          <a:off x="4114800" y="1143000"/>
          <a:ext cx="457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TestCheck Worksheet Builder Equation" r:id="rId3" imgW="164880" imgH="419040" progId="Equation">
                  <p:embed/>
                </p:oleObj>
              </mc:Choice>
              <mc:Fallback>
                <p:oleObj name="TestCheck Worksheet Builder Equation" r:id="rId3" imgW="164880" imgH="419040" progId="Equation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143000"/>
                        <a:ext cx="4572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7" name="WordArt 23"/>
          <p:cNvSpPr>
            <a:spLocks noChangeArrowheads="1" noChangeShapeType="1" noTextEdit="1"/>
          </p:cNvSpPr>
          <p:nvPr/>
        </p:nvSpPr>
        <p:spPr bwMode="auto">
          <a:xfrm>
            <a:off x="1524000" y="4038600"/>
            <a:ext cx="304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1219200" y="3886200"/>
            <a:ext cx="887413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9" name="WordArt 25"/>
          <p:cNvSpPr>
            <a:spLocks noChangeArrowheads="1" noChangeShapeType="1" noTextEdit="1"/>
          </p:cNvSpPr>
          <p:nvPr/>
        </p:nvSpPr>
        <p:spPr bwMode="auto">
          <a:xfrm>
            <a:off x="1524000" y="3276600"/>
            <a:ext cx="268288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26650" name="WordArt 26"/>
          <p:cNvSpPr>
            <a:spLocks noChangeArrowheads="1" noChangeShapeType="1" noTextEdit="1"/>
          </p:cNvSpPr>
          <p:nvPr/>
        </p:nvSpPr>
        <p:spPr bwMode="auto">
          <a:xfrm>
            <a:off x="2362200" y="3733800"/>
            <a:ext cx="381000" cy="319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6651" name="WordArt 27"/>
          <p:cNvSpPr>
            <a:spLocks noChangeArrowheads="1" noChangeShapeType="1" noTextEdit="1"/>
          </p:cNvSpPr>
          <p:nvPr/>
        </p:nvSpPr>
        <p:spPr bwMode="auto">
          <a:xfrm>
            <a:off x="3200400" y="4038600"/>
            <a:ext cx="838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3048000" y="3810000"/>
            <a:ext cx="1143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1828800" y="45720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20</a:t>
            </a:r>
          </a:p>
        </p:txBody>
      </p:sp>
      <p:sp>
        <p:nvSpPr>
          <p:cNvPr id="26654" name="Freeform 30"/>
          <p:cNvSpPr>
            <a:spLocks/>
          </p:cNvSpPr>
          <p:nvPr/>
        </p:nvSpPr>
        <p:spPr bwMode="auto">
          <a:xfrm>
            <a:off x="2286000" y="4800600"/>
            <a:ext cx="1143000" cy="482600"/>
          </a:xfrm>
          <a:custGeom>
            <a:avLst/>
            <a:gdLst>
              <a:gd name="T0" fmla="*/ 0 w 768"/>
              <a:gd name="T1" fmla="*/ 96 h 256"/>
              <a:gd name="T2" fmla="*/ 240 w 768"/>
              <a:gd name="T3" fmla="*/ 240 h 256"/>
              <a:gd name="T4" fmla="*/ 768 w 768"/>
              <a:gd name="T5" fmla="*/ 0 h 256"/>
              <a:gd name="T6" fmla="*/ 0 60000 65536"/>
              <a:gd name="T7" fmla="*/ 0 60000 65536"/>
              <a:gd name="T8" fmla="*/ 0 60000 65536"/>
              <a:gd name="T9" fmla="*/ 0 w 768"/>
              <a:gd name="T10" fmla="*/ 0 h 256"/>
              <a:gd name="T11" fmla="*/ 768 w 768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256">
                <a:moveTo>
                  <a:pt x="0" y="96"/>
                </a:moveTo>
                <a:cubicBezTo>
                  <a:pt x="56" y="176"/>
                  <a:pt x="112" y="256"/>
                  <a:pt x="240" y="240"/>
                </a:cubicBezTo>
                <a:cubicBezTo>
                  <a:pt x="368" y="224"/>
                  <a:pt x="680" y="40"/>
                  <a:pt x="768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1828800" y="28194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20</a:t>
            </a:r>
          </a:p>
        </p:txBody>
      </p:sp>
      <p:sp>
        <p:nvSpPr>
          <p:cNvPr id="26656" name="Freeform 32"/>
          <p:cNvSpPr>
            <a:spLocks/>
          </p:cNvSpPr>
          <p:nvPr/>
        </p:nvSpPr>
        <p:spPr bwMode="auto">
          <a:xfrm flipV="1">
            <a:off x="2209800" y="2438400"/>
            <a:ext cx="1066800" cy="381000"/>
          </a:xfrm>
          <a:custGeom>
            <a:avLst/>
            <a:gdLst>
              <a:gd name="T0" fmla="*/ 0 w 768"/>
              <a:gd name="T1" fmla="*/ 96 h 256"/>
              <a:gd name="T2" fmla="*/ 240 w 768"/>
              <a:gd name="T3" fmla="*/ 240 h 256"/>
              <a:gd name="T4" fmla="*/ 768 w 768"/>
              <a:gd name="T5" fmla="*/ 0 h 256"/>
              <a:gd name="T6" fmla="*/ 0 60000 65536"/>
              <a:gd name="T7" fmla="*/ 0 60000 65536"/>
              <a:gd name="T8" fmla="*/ 0 60000 65536"/>
              <a:gd name="T9" fmla="*/ 0 w 768"/>
              <a:gd name="T10" fmla="*/ 0 h 256"/>
              <a:gd name="T11" fmla="*/ 768 w 768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256">
                <a:moveTo>
                  <a:pt x="0" y="96"/>
                </a:moveTo>
                <a:cubicBezTo>
                  <a:pt x="56" y="176"/>
                  <a:pt x="112" y="256"/>
                  <a:pt x="240" y="240"/>
                </a:cubicBezTo>
                <a:cubicBezTo>
                  <a:pt x="368" y="224"/>
                  <a:pt x="680" y="40"/>
                  <a:pt x="768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7" name="WordArt 33"/>
          <p:cNvSpPr>
            <a:spLocks noChangeArrowheads="1" noChangeShapeType="1" noTextEdit="1"/>
          </p:cNvSpPr>
          <p:nvPr/>
        </p:nvSpPr>
        <p:spPr bwMode="auto">
          <a:xfrm>
            <a:off x="3276600" y="3200400"/>
            <a:ext cx="609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60</a:t>
            </a:r>
          </a:p>
        </p:txBody>
      </p:sp>
      <p:sp>
        <p:nvSpPr>
          <p:cNvPr id="26658" name="WordArt 34"/>
          <p:cNvSpPr>
            <a:spLocks noChangeArrowheads="1" noChangeShapeType="1" noTextEdit="1"/>
          </p:cNvSpPr>
          <p:nvPr/>
        </p:nvSpPr>
        <p:spPr bwMode="auto">
          <a:xfrm>
            <a:off x="4495800" y="3657600"/>
            <a:ext cx="514350" cy="319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6659" name="WordArt 35"/>
          <p:cNvSpPr>
            <a:spLocks noChangeArrowheads="1" noChangeShapeType="1" noTextEdit="1"/>
          </p:cNvSpPr>
          <p:nvPr/>
        </p:nvSpPr>
        <p:spPr bwMode="auto">
          <a:xfrm>
            <a:off x="5562600" y="3429000"/>
            <a:ext cx="1371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60 %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7" grpId="0" animBg="1"/>
      <p:bldP spid="26648" grpId="0" animBg="1"/>
      <p:bldP spid="26649" grpId="0" animBg="1"/>
      <p:bldP spid="26650" grpId="0" animBg="1"/>
      <p:bldP spid="26651" grpId="0" animBg="1"/>
      <p:bldP spid="26652" grpId="0" animBg="1"/>
      <p:bldP spid="26653" grpId="0" autoUpdateAnimBg="0"/>
      <p:bldP spid="26654" grpId="0" animBg="1"/>
      <p:bldP spid="26655" grpId="0" autoUpdateAnimBg="0"/>
      <p:bldP spid="26656" grpId="0" animBg="1"/>
      <p:bldP spid="26657" grpId="0" animBg="1"/>
      <p:bldP spid="26658" grpId="0" animBg="1"/>
      <p:bldP spid="266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2209800" y="5334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Essential Question</a:t>
            </a: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How do I express fractions as decimals ?</a:t>
            </a:r>
          </a:p>
        </p:txBody>
      </p:sp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1447800" y="3962400"/>
            <a:ext cx="6172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Numerator goes inside</a:t>
            </a:r>
          </a:p>
        </p:txBody>
      </p:sp>
      <p:sp>
        <p:nvSpPr>
          <p:cNvPr id="32773" name="WordArt 5"/>
          <p:cNvSpPr>
            <a:spLocks noChangeArrowheads="1" noChangeShapeType="1" noTextEdit="1"/>
          </p:cNvSpPr>
          <p:nvPr/>
        </p:nvSpPr>
        <p:spPr bwMode="auto">
          <a:xfrm>
            <a:off x="1219200" y="5105400"/>
            <a:ext cx="6629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Denominator goes outside</a:t>
            </a:r>
          </a:p>
        </p:txBody>
      </p:sp>
      <p:sp>
        <p:nvSpPr>
          <p:cNvPr id="32774" name="WordArt 6"/>
          <p:cNvSpPr>
            <a:spLocks noChangeArrowheads="1" noChangeShapeType="1" noTextEdit="1"/>
          </p:cNvSpPr>
          <p:nvPr/>
        </p:nvSpPr>
        <p:spPr bwMode="auto">
          <a:xfrm>
            <a:off x="1600200" y="2971800"/>
            <a:ext cx="5867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Use long division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  <p:bldP spid="3277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Text Box 2"/>
          <p:cNvSpPr txBox="1">
            <a:spLocks noChangeArrowheads="1"/>
          </p:cNvSpPr>
          <p:nvPr/>
        </p:nvSpPr>
        <p:spPr bwMode="auto">
          <a:xfrm>
            <a:off x="1066800" y="914400"/>
            <a:ext cx="693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chemeClr val="accent2"/>
                </a:solidFill>
              </a:rPr>
              <a:t>Convert fractions to percents.</a:t>
            </a:r>
          </a:p>
        </p:txBody>
      </p:sp>
      <p:sp>
        <p:nvSpPr>
          <p:cNvPr id="7178" name="WordArt 3"/>
          <p:cNvSpPr>
            <a:spLocks noChangeArrowheads="1" noChangeShapeType="1" noTextEdit="1"/>
          </p:cNvSpPr>
          <p:nvPr/>
        </p:nvSpPr>
        <p:spPr bwMode="auto">
          <a:xfrm>
            <a:off x="2209800" y="457200"/>
            <a:ext cx="4419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 some more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334000" y="19812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2</a:t>
            </a:r>
          </a:p>
        </p:txBody>
      </p:sp>
      <p:sp>
        <p:nvSpPr>
          <p:cNvPr id="27665" name="WordArt 17"/>
          <p:cNvSpPr>
            <a:spLocks noChangeArrowheads="1" noChangeShapeType="1" noTextEdit="1"/>
          </p:cNvSpPr>
          <p:nvPr/>
        </p:nvSpPr>
        <p:spPr bwMode="auto">
          <a:xfrm>
            <a:off x="2209800" y="2362200"/>
            <a:ext cx="838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26 %</a:t>
            </a:r>
          </a:p>
        </p:txBody>
      </p:sp>
      <p:graphicFrame>
        <p:nvGraphicFramePr>
          <p:cNvPr id="7170" name="Object 0"/>
          <p:cNvGraphicFramePr>
            <a:graphicFrameLocks noChangeAspect="1"/>
          </p:cNvGraphicFramePr>
          <p:nvPr/>
        </p:nvGraphicFramePr>
        <p:xfrm>
          <a:off x="762000" y="2057400"/>
          <a:ext cx="12192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TestCheck Worksheet Builder Equation" r:id="rId3" imgW="444240" imgH="406080" progId="Equation">
                  <p:embed/>
                </p:oleObj>
              </mc:Choice>
              <mc:Fallback>
                <p:oleObj name="TestCheck Worksheet Builder Equation" r:id="rId3" imgW="444240" imgH="406080" progId="Equation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121920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"/>
          <p:cNvGraphicFramePr>
            <a:graphicFrameLocks noChangeAspect="1"/>
          </p:cNvGraphicFramePr>
          <p:nvPr/>
        </p:nvGraphicFramePr>
        <p:xfrm>
          <a:off x="4800600" y="2209800"/>
          <a:ext cx="1300163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TestCheck Worksheet Builder Equation" r:id="rId5" imgW="419040" imgH="419040" progId="Equation">
                  <p:embed/>
                </p:oleObj>
              </mc:Choice>
              <mc:Fallback>
                <p:oleObj name="TestCheck Worksheet Builder Equation" r:id="rId5" imgW="419040" imgH="419040" progId="Equatio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209800"/>
                        <a:ext cx="1300163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2"/>
          <p:cNvGraphicFramePr>
            <a:graphicFrameLocks noChangeAspect="1"/>
          </p:cNvGraphicFramePr>
          <p:nvPr/>
        </p:nvGraphicFramePr>
        <p:xfrm>
          <a:off x="838200" y="4343400"/>
          <a:ext cx="990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TestCheck Worksheet Builder Equation" r:id="rId7" imgW="431640" imgH="419040" progId="Equation">
                  <p:embed/>
                </p:oleObj>
              </mc:Choice>
              <mc:Fallback>
                <p:oleObj name="TestCheck Worksheet Builder Equation" r:id="rId7" imgW="431640" imgH="419040" progId="Equation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43400"/>
                        <a:ext cx="990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0" name="WordArt 22"/>
          <p:cNvSpPr>
            <a:spLocks noChangeArrowheads="1" noChangeShapeType="1" noTextEdit="1"/>
          </p:cNvSpPr>
          <p:nvPr/>
        </p:nvSpPr>
        <p:spPr bwMode="auto">
          <a:xfrm>
            <a:off x="7848600" y="2514600"/>
            <a:ext cx="91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14 %</a:t>
            </a:r>
          </a:p>
        </p:txBody>
      </p:sp>
      <p:sp>
        <p:nvSpPr>
          <p:cNvPr id="27671" name="WordArt 23"/>
          <p:cNvSpPr>
            <a:spLocks noChangeArrowheads="1" noChangeShapeType="1" noTextEdit="1"/>
          </p:cNvSpPr>
          <p:nvPr/>
        </p:nvSpPr>
        <p:spPr bwMode="auto">
          <a:xfrm>
            <a:off x="3429000" y="4572000"/>
            <a:ext cx="762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24 %</a:t>
            </a: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6248400" y="2209800"/>
          <a:ext cx="1524000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TestCheck Worksheet Builder Equation" r:id="rId9" imgW="444240" imgH="406080" progId="Equation">
                  <p:embed/>
                </p:oleObj>
              </mc:Choice>
              <mc:Fallback>
                <p:oleObj name="TestCheck Worksheet Builder Equation" r:id="rId9" imgW="444240" imgH="406080" progId="Equation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209800"/>
                        <a:ext cx="1524000" cy="118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5410200" y="31242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2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1371600" y="51054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4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1371600" y="40386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4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6400800" y="21336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14</a:t>
            </a: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905000" y="4221163"/>
          <a:ext cx="137160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TestCheck Worksheet Builder Equation" r:id="rId11" imgW="444240" imgH="406080" progId="Equation">
                  <p:embed/>
                </p:oleObj>
              </mc:Choice>
              <mc:Fallback>
                <p:oleObj name="TestCheck Worksheet Builder Equation" r:id="rId11" imgW="444240" imgH="406080" progId="Equation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221163"/>
                        <a:ext cx="1371600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2057400" y="4343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24</a:t>
            </a:r>
          </a:p>
        </p:txBody>
      </p:sp>
      <p:graphicFrame>
        <p:nvGraphicFramePr>
          <p:cNvPr id="7175" name="Object 5"/>
          <p:cNvGraphicFramePr>
            <a:graphicFrameLocks noChangeAspect="1"/>
          </p:cNvGraphicFramePr>
          <p:nvPr/>
        </p:nvGraphicFramePr>
        <p:xfrm>
          <a:off x="4972050" y="4343400"/>
          <a:ext cx="9747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TestCheck Worksheet Builder Equation" r:id="rId12" imgW="368280" imgH="419040" progId="Equation">
                  <p:embed/>
                </p:oleObj>
              </mc:Choice>
              <mc:Fallback>
                <p:oleObj name="TestCheck Worksheet Builder Equation" r:id="rId12" imgW="368280" imgH="419040" progId="Equation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50" y="4343400"/>
                        <a:ext cx="97472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83" name="WordArt 35"/>
          <p:cNvSpPr>
            <a:spLocks noChangeArrowheads="1" noChangeShapeType="1" noTextEdit="1"/>
          </p:cNvSpPr>
          <p:nvPr/>
        </p:nvSpPr>
        <p:spPr bwMode="auto">
          <a:xfrm>
            <a:off x="7620000" y="4572000"/>
            <a:ext cx="762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30 %</a:t>
            </a:r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5334000" y="52578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10</a:t>
            </a:r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5410200" y="40386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10</a:t>
            </a:r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6096000" y="4297363"/>
          <a:ext cx="137160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TestCheck Worksheet Builder Equation" r:id="rId14" imgW="444240" imgH="406080" progId="Equation">
                  <p:embed/>
                </p:oleObj>
              </mc:Choice>
              <mc:Fallback>
                <p:oleObj name="TestCheck Worksheet Builder Equation" r:id="rId14" imgW="444240" imgH="406080" progId="Equation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297363"/>
                        <a:ext cx="1371600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6248400" y="4343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30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1" grpId="0" autoUpdateAnimBg="0"/>
      <p:bldP spid="27665" grpId="0" animBg="1"/>
      <p:bldP spid="27670" grpId="0" animBg="1"/>
      <p:bldP spid="27671" grpId="0" animBg="1"/>
      <p:bldP spid="27674" grpId="0" autoUpdateAnimBg="0"/>
      <p:bldP spid="27676" grpId="0" autoUpdateAnimBg="0"/>
      <p:bldP spid="27678" grpId="0" autoUpdateAnimBg="0"/>
      <p:bldP spid="27679" grpId="0" autoUpdateAnimBg="0"/>
      <p:bldP spid="27681" grpId="0" autoUpdateAnimBg="0"/>
      <p:bldP spid="27683" grpId="0" animBg="1"/>
      <p:bldP spid="27684" grpId="0" autoUpdateAnimBg="0"/>
      <p:bldP spid="27685" grpId="0" autoUpdateAnimBg="0"/>
      <p:bldP spid="2768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10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accent2"/>
                </a:solidFill>
              </a:rPr>
              <a:t>Or you can express fractions</a:t>
            </a:r>
          </a:p>
          <a:p>
            <a:pPr algn="ctr"/>
            <a:r>
              <a:rPr lang="en-US" sz="3600" b="1">
                <a:solidFill>
                  <a:schemeClr val="accent2"/>
                </a:solidFill>
              </a:rPr>
              <a:t> as percents by long division</a:t>
            </a:r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3048000" y="27432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743200" y="2590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WordArt 8"/>
          <p:cNvSpPr>
            <a:spLocks noChangeArrowheads="1" noChangeShapeType="1" noTextEdit="1"/>
          </p:cNvSpPr>
          <p:nvPr/>
        </p:nvSpPr>
        <p:spPr bwMode="auto">
          <a:xfrm>
            <a:off x="3124200" y="1981200"/>
            <a:ext cx="228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6394" name="WordArt 10"/>
          <p:cNvSpPr>
            <a:spLocks noChangeArrowheads="1" noChangeShapeType="1" noTextEdit="1"/>
          </p:cNvSpPr>
          <p:nvPr/>
        </p:nvSpPr>
        <p:spPr bwMode="auto">
          <a:xfrm>
            <a:off x="4038600" y="24384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6396" name="WordArt 12"/>
          <p:cNvSpPr>
            <a:spLocks noChangeArrowheads="1" noChangeShapeType="1" noTextEdit="1"/>
          </p:cNvSpPr>
          <p:nvPr/>
        </p:nvSpPr>
        <p:spPr bwMode="auto">
          <a:xfrm>
            <a:off x="4953000" y="2209800"/>
            <a:ext cx="1143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0.25</a:t>
            </a:r>
          </a:p>
        </p:txBody>
      </p:sp>
      <p:sp>
        <p:nvSpPr>
          <p:cNvPr id="16397" name="WordArt 13"/>
          <p:cNvSpPr>
            <a:spLocks noChangeArrowheads="1" noChangeShapeType="1" noTextEdit="1"/>
          </p:cNvSpPr>
          <p:nvPr/>
        </p:nvSpPr>
        <p:spPr bwMode="auto">
          <a:xfrm>
            <a:off x="762000" y="4953000"/>
            <a:ext cx="1981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0.25 </a:t>
            </a:r>
          </a:p>
        </p:txBody>
      </p:sp>
      <p:sp>
        <p:nvSpPr>
          <p:cNvPr id="16399" name="WordArt 15"/>
          <p:cNvSpPr>
            <a:spLocks noChangeArrowheads="1" noChangeShapeType="1" noTextEdit="1"/>
          </p:cNvSpPr>
          <p:nvPr/>
        </p:nvSpPr>
        <p:spPr bwMode="auto">
          <a:xfrm>
            <a:off x="2743200" y="51816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6401" name="WordArt 17"/>
          <p:cNvSpPr>
            <a:spLocks noChangeArrowheads="1" noChangeShapeType="1" noTextEdit="1"/>
          </p:cNvSpPr>
          <p:nvPr/>
        </p:nvSpPr>
        <p:spPr bwMode="auto">
          <a:xfrm>
            <a:off x="3505200" y="4953000"/>
            <a:ext cx="1524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25 %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228600" y="34290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</a:rPr>
              <a:t>Convert decimal to percent by moving 2 </a:t>
            </a:r>
          </a:p>
          <a:p>
            <a:pPr algn="ctr"/>
            <a:r>
              <a:rPr lang="en-US" sz="3200" b="1">
                <a:solidFill>
                  <a:schemeClr val="accent2"/>
                </a:solidFill>
              </a:rPr>
              <a:t>decimal places to the right and adding % sign</a:t>
            </a:r>
          </a:p>
        </p:txBody>
      </p:sp>
      <p:sp>
        <p:nvSpPr>
          <p:cNvPr id="16407" name="Freeform 23"/>
          <p:cNvSpPr>
            <a:spLocks/>
          </p:cNvSpPr>
          <p:nvPr/>
        </p:nvSpPr>
        <p:spPr bwMode="auto">
          <a:xfrm>
            <a:off x="1371600" y="5715000"/>
            <a:ext cx="609600" cy="3810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8" name="Freeform 24"/>
          <p:cNvSpPr>
            <a:spLocks/>
          </p:cNvSpPr>
          <p:nvPr/>
        </p:nvSpPr>
        <p:spPr bwMode="auto">
          <a:xfrm>
            <a:off x="1981200" y="5638800"/>
            <a:ext cx="533400" cy="4572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9" name="WordArt 25"/>
          <p:cNvSpPr>
            <a:spLocks noChangeArrowheads="1" noChangeShapeType="1" noTextEdit="1"/>
          </p:cNvSpPr>
          <p:nvPr/>
        </p:nvSpPr>
        <p:spPr bwMode="auto">
          <a:xfrm>
            <a:off x="5410200" y="5105400"/>
            <a:ext cx="685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or</a:t>
            </a:r>
          </a:p>
        </p:txBody>
      </p:sp>
      <p:sp>
        <p:nvSpPr>
          <p:cNvPr id="16410" name="WordArt 26"/>
          <p:cNvSpPr>
            <a:spLocks noChangeArrowheads="1" noChangeShapeType="1" noTextEdit="1"/>
          </p:cNvSpPr>
          <p:nvPr/>
        </p:nvSpPr>
        <p:spPr bwMode="auto">
          <a:xfrm>
            <a:off x="6553200" y="4953000"/>
            <a:ext cx="1981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25.0 %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89" grpId="0" animBg="1"/>
      <p:bldP spid="16391" grpId="0" animBg="1"/>
      <p:bldP spid="16392" grpId="0" animBg="1"/>
      <p:bldP spid="16394" grpId="0" animBg="1"/>
      <p:bldP spid="16396" grpId="0" animBg="1"/>
      <p:bldP spid="16397" grpId="0" animBg="1"/>
      <p:bldP spid="16399" grpId="0" animBg="1"/>
      <p:bldP spid="16401" grpId="0" animBg="1"/>
      <p:bldP spid="16406" grpId="0" autoUpdateAnimBg="0"/>
      <p:bldP spid="16407" grpId="0" animBg="1"/>
      <p:bldP spid="16408" grpId="0" animBg="1"/>
      <p:bldP spid="16409" grpId="0" animBg="1"/>
      <p:bldP spid="164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WordArt 2"/>
          <p:cNvSpPr>
            <a:spLocks noChangeArrowheads="1" noChangeShapeType="1" noTextEdit="1"/>
          </p:cNvSpPr>
          <p:nvPr/>
        </p:nvSpPr>
        <p:spPr bwMode="auto">
          <a:xfrm>
            <a:off x="3429000" y="3048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try:</a:t>
            </a: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609600" y="8382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</a:rPr>
              <a:t>Express fractions as percents by long division</a:t>
            </a:r>
          </a:p>
        </p:txBody>
      </p:sp>
      <p:sp>
        <p:nvSpPr>
          <p:cNvPr id="21512" name="WordArt 8"/>
          <p:cNvSpPr>
            <a:spLocks noChangeArrowheads="1" noChangeShapeType="1" noTextEdit="1"/>
          </p:cNvSpPr>
          <p:nvPr/>
        </p:nvSpPr>
        <p:spPr bwMode="auto">
          <a:xfrm>
            <a:off x="2514600" y="1981200"/>
            <a:ext cx="1524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0.875</a:t>
            </a:r>
          </a:p>
        </p:txBody>
      </p:sp>
      <p:graphicFrame>
        <p:nvGraphicFramePr>
          <p:cNvPr id="8194" name="Object 17"/>
          <p:cNvGraphicFramePr>
            <a:graphicFrameLocks noChangeAspect="1"/>
          </p:cNvGraphicFramePr>
          <p:nvPr/>
        </p:nvGraphicFramePr>
        <p:xfrm>
          <a:off x="1028700" y="1600200"/>
          <a:ext cx="171450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TestCheck Worksheet Builder Equation" r:id="rId3" imgW="304560" imgH="406080" progId="Equation">
                  <p:embed/>
                </p:oleObj>
              </mc:Choice>
              <mc:Fallback>
                <p:oleObj name="TestCheck Worksheet Builder Equation" r:id="rId3" imgW="304560" imgH="406080" progId="Equation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1600200"/>
                        <a:ext cx="1714500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2" name="WordArt 18"/>
          <p:cNvSpPr>
            <a:spLocks noChangeArrowheads="1" noChangeShapeType="1" noTextEdit="1"/>
          </p:cNvSpPr>
          <p:nvPr/>
        </p:nvSpPr>
        <p:spPr bwMode="auto">
          <a:xfrm>
            <a:off x="5181600" y="1905000"/>
            <a:ext cx="1524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87.5 %</a:t>
            </a:r>
          </a:p>
        </p:txBody>
      </p:sp>
      <p:sp>
        <p:nvSpPr>
          <p:cNvPr id="21523" name="WordArt 19"/>
          <p:cNvSpPr>
            <a:spLocks noChangeArrowheads="1" noChangeShapeType="1" noTextEdit="1"/>
          </p:cNvSpPr>
          <p:nvPr/>
        </p:nvSpPr>
        <p:spPr bwMode="auto">
          <a:xfrm>
            <a:off x="4495800" y="2057400"/>
            <a:ext cx="304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graphicFrame>
        <p:nvGraphicFramePr>
          <p:cNvPr id="8195" name="Object 20"/>
          <p:cNvGraphicFramePr>
            <a:graphicFrameLocks noChangeAspect="1"/>
          </p:cNvGraphicFramePr>
          <p:nvPr/>
        </p:nvGraphicFramePr>
        <p:xfrm>
          <a:off x="1066800" y="3048000"/>
          <a:ext cx="171450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TestCheck Worksheet Builder Equation" r:id="rId5" imgW="304560" imgH="406080" progId="Equation">
                  <p:embed/>
                </p:oleObj>
              </mc:Choice>
              <mc:Fallback>
                <p:oleObj name="TestCheck Worksheet Builder Equation" r:id="rId5" imgW="304560" imgH="406080" progId="Equation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048000"/>
                        <a:ext cx="1714500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5" name="WordArt 21"/>
          <p:cNvSpPr>
            <a:spLocks noChangeArrowheads="1" noChangeShapeType="1" noTextEdit="1"/>
          </p:cNvSpPr>
          <p:nvPr/>
        </p:nvSpPr>
        <p:spPr bwMode="auto">
          <a:xfrm>
            <a:off x="2667000" y="3352800"/>
            <a:ext cx="1219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1.25</a:t>
            </a:r>
          </a:p>
        </p:txBody>
      </p:sp>
      <p:sp>
        <p:nvSpPr>
          <p:cNvPr id="21526" name="WordArt 22"/>
          <p:cNvSpPr>
            <a:spLocks noChangeArrowheads="1" noChangeShapeType="1" noTextEdit="1"/>
          </p:cNvSpPr>
          <p:nvPr/>
        </p:nvSpPr>
        <p:spPr bwMode="auto">
          <a:xfrm>
            <a:off x="5181600" y="3276600"/>
            <a:ext cx="1524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125 %</a:t>
            </a:r>
          </a:p>
        </p:txBody>
      </p:sp>
      <p:sp>
        <p:nvSpPr>
          <p:cNvPr id="21527" name="WordArt 23"/>
          <p:cNvSpPr>
            <a:spLocks noChangeArrowheads="1" noChangeShapeType="1" noTextEdit="1"/>
          </p:cNvSpPr>
          <p:nvPr/>
        </p:nvSpPr>
        <p:spPr bwMode="auto">
          <a:xfrm>
            <a:off x="4495800" y="3429000"/>
            <a:ext cx="304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graphicFrame>
        <p:nvGraphicFramePr>
          <p:cNvPr id="8196" name="Object 24"/>
          <p:cNvGraphicFramePr>
            <a:graphicFrameLocks noChangeAspect="1"/>
          </p:cNvGraphicFramePr>
          <p:nvPr/>
        </p:nvGraphicFramePr>
        <p:xfrm>
          <a:off x="1066800" y="4648200"/>
          <a:ext cx="171450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TestCheck Worksheet Builder Equation" r:id="rId7" imgW="304560" imgH="406080" progId="Equation">
                  <p:embed/>
                </p:oleObj>
              </mc:Choice>
              <mc:Fallback>
                <p:oleObj name="TestCheck Worksheet Builder Equation" r:id="rId7" imgW="304560" imgH="406080" progId="Equation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648200"/>
                        <a:ext cx="1714500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1" name="WordArt 27"/>
          <p:cNvSpPr>
            <a:spLocks noChangeArrowheads="1" noChangeShapeType="1" noTextEdit="1"/>
          </p:cNvSpPr>
          <p:nvPr/>
        </p:nvSpPr>
        <p:spPr bwMode="auto">
          <a:xfrm>
            <a:off x="4495800" y="5029200"/>
            <a:ext cx="304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1533" name="WordArt 29"/>
          <p:cNvSpPr>
            <a:spLocks noChangeArrowheads="1" noChangeShapeType="1" noTextEdit="1"/>
          </p:cNvSpPr>
          <p:nvPr/>
        </p:nvSpPr>
        <p:spPr bwMode="auto">
          <a:xfrm>
            <a:off x="5105400" y="4876800"/>
            <a:ext cx="1752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37.5 %</a:t>
            </a:r>
          </a:p>
        </p:txBody>
      </p:sp>
      <p:sp>
        <p:nvSpPr>
          <p:cNvPr id="21535" name="WordArt 31"/>
          <p:cNvSpPr>
            <a:spLocks noChangeArrowheads="1" noChangeShapeType="1" noTextEdit="1"/>
          </p:cNvSpPr>
          <p:nvPr/>
        </p:nvSpPr>
        <p:spPr bwMode="auto">
          <a:xfrm>
            <a:off x="2743200" y="4953000"/>
            <a:ext cx="1295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.375</a:t>
            </a:r>
          </a:p>
        </p:txBody>
      </p:sp>
      <p:sp>
        <p:nvSpPr>
          <p:cNvPr id="21538" name="Freeform 34"/>
          <p:cNvSpPr>
            <a:spLocks/>
          </p:cNvSpPr>
          <p:nvPr/>
        </p:nvSpPr>
        <p:spPr bwMode="auto">
          <a:xfrm>
            <a:off x="2971800" y="2514600"/>
            <a:ext cx="3810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9" name="Freeform 35"/>
          <p:cNvSpPr>
            <a:spLocks/>
          </p:cNvSpPr>
          <p:nvPr/>
        </p:nvSpPr>
        <p:spPr bwMode="auto">
          <a:xfrm>
            <a:off x="3352800" y="2438400"/>
            <a:ext cx="304800" cy="3048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0" name="Freeform 36"/>
          <p:cNvSpPr>
            <a:spLocks/>
          </p:cNvSpPr>
          <p:nvPr/>
        </p:nvSpPr>
        <p:spPr bwMode="auto">
          <a:xfrm>
            <a:off x="3124200" y="3886200"/>
            <a:ext cx="3810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1" name="Freeform 37"/>
          <p:cNvSpPr>
            <a:spLocks/>
          </p:cNvSpPr>
          <p:nvPr/>
        </p:nvSpPr>
        <p:spPr bwMode="auto">
          <a:xfrm>
            <a:off x="3505200" y="3810000"/>
            <a:ext cx="381000" cy="3048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2" name="Freeform 38"/>
          <p:cNvSpPr>
            <a:spLocks/>
          </p:cNvSpPr>
          <p:nvPr/>
        </p:nvSpPr>
        <p:spPr bwMode="auto">
          <a:xfrm>
            <a:off x="2819400" y="5486400"/>
            <a:ext cx="461963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3" name="Freeform 39"/>
          <p:cNvSpPr>
            <a:spLocks/>
          </p:cNvSpPr>
          <p:nvPr/>
        </p:nvSpPr>
        <p:spPr bwMode="auto">
          <a:xfrm>
            <a:off x="3200400" y="5410200"/>
            <a:ext cx="369888" cy="3048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  <p:bldP spid="21522" grpId="0" animBg="1"/>
      <p:bldP spid="21523" grpId="0" animBg="1"/>
      <p:bldP spid="21525" grpId="0" animBg="1"/>
      <p:bldP spid="21526" grpId="0" animBg="1"/>
      <p:bldP spid="21527" grpId="0" animBg="1"/>
      <p:bldP spid="21531" grpId="0" animBg="1"/>
      <p:bldP spid="21533" grpId="0" animBg="1"/>
      <p:bldP spid="21535" grpId="0" animBg="1"/>
      <p:bldP spid="21538" grpId="0" animBg="1"/>
      <p:bldP spid="21539" grpId="0" animBg="1"/>
      <p:bldP spid="21540" grpId="0" animBg="1"/>
      <p:bldP spid="21541" grpId="0" animBg="1"/>
      <p:bldP spid="21542" grpId="0" animBg="1"/>
      <p:bldP spid="215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Essential Question</a:t>
            </a:r>
          </a:p>
        </p:txBody>
      </p:sp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8458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How do I express 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percents as fractions?</a:t>
            </a:r>
          </a:p>
        </p:txBody>
      </p:sp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304800" y="3124200"/>
            <a:ext cx="8382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Divide the number by 100 </a:t>
            </a:r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304800" y="4191000"/>
            <a:ext cx="8382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Remove the percent symbol</a:t>
            </a:r>
          </a:p>
        </p:txBody>
      </p:sp>
      <p:sp>
        <p:nvSpPr>
          <p:cNvPr id="23558" name="WordArt 6"/>
          <p:cNvSpPr>
            <a:spLocks noChangeArrowheads="1" noChangeShapeType="1" noTextEdit="1"/>
          </p:cNvSpPr>
          <p:nvPr/>
        </p:nvSpPr>
        <p:spPr bwMode="auto">
          <a:xfrm>
            <a:off x="381000" y="5334000"/>
            <a:ext cx="3581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Simplify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2355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2"/>
          <p:cNvSpPr>
            <a:spLocks noChangeArrowheads="1" noChangeShapeType="1" noTextEdit="1"/>
          </p:cNvSpPr>
          <p:nvPr/>
        </p:nvSpPr>
        <p:spPr bwMode="auto">
          <a:xfrm>
            <a:off x="3429000" y="381000"/>
            <a:ext cx="1905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Examples:</a:t>
            </a: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</a:rPr>
              <a:t>Express percents to fractions by dividing by 100</a:t>
            </a: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3657600" y="2590800"/>
            <a:ext cx="685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3505200" y="2438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WordArt 6"/>
          <p:cNvSpPr>
            <a:spLocks noChangeArrowheads="1" noChangeShapeType="1" noTextEdit="1"/>
          </p:cNvSpPr>
          <p:nvPr/>
        </p:nvSpPr>
        <p:spPr bwMode="auto">
          <a:xfrm>
            <a:off x="3733800" y="19050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30</a:t>
            </a:r>
          </a:p>
        </p:txBody>
      </p:sp>
      <p:sp>
        <p:nvSpPr>
          <p:cNvPr id="9225" name="WordArt 7"/>
          <p:cNvSpPr>
            <a:spLocks noChangeArrowheads="1" noChangeShapeType="1" noTextEdit="1"/>
          </p:cNvSpPr>
          <p:nvPr/>
        </p:nvSpPr>
        <p:spPr bwMode="auto">
          <a:xfrm>
            <a:off x="2514600" y="22860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9226" name="WordArt 8"/>
          <p:cNvSpPr>
            <a:spLocks noChangeArrowheads="1" noChangeShapeType="1" noTextEdit="1"/>
          </p:cNvSpPr>
          <p:nvPr/>
        </p:nvSpPr>
        <p:spPr bwMode="auto">
          <a:xfrm>
            <a:off x="990600" y="2133600"/>
            <a:ext cx="1143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30 %</a:t>
            </a:r>
          </a:p>
        </p:txBody>
      </p:sp>
      <p:sp>
        <p:nvSpPr>
          <p:cNvPr id="22545" name="WordArt 17"/>
          <p:cNvSpPr>
            <a:spLocks noChangeArrowheads="1" noChangeShapeType="1" noTextEdit="1"/>
          </p:cNvSpPr>
          <p:nvPr/>
        </p:nvSpPr>
        <p:spPr bwMode="auto">
          <a:xfrm>
            <a:off x="5181600" y="22860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2546" name="WordArt 18"/>
          <p:cNvSpPr>
            <a:spLocks noChangeArrowheads="1" noChangeShapeType="1" noTextEdit="1"/>
          </p:cNvSpPr>
          <p:nvPr/>
        </p:nvSpPr>
        <p:spPr bwMode="auto">
          <a:xfrm>
            <a:off x="6400800" y="2590800"/>
            <a:ext cx="60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6248400" y="2438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8" name="WordArt 20"/>
          <p:cNvSpPr>
            <a:spLocks noChangeArrowheads="1" noChangeShapeType="1" noTextEdit="1"/>
          </p:cNvSpPr>
          <p:nvPr/>
        </p:nvSpPr>
        <p:spPr bwMode="auto">
          <a:xfrm>
            <a:off x="6477000" y="19050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22549" name="WordArt 21"/>
          <p:cNvSpPr>
            <a:spLocks noChangeArrowheads="1" noChangeShapeType="1" noTextEdit="1"/>
          </p:cNvSpPr>
          <p:nvPr/>
        </p:nvSpPr>
        <p:spPr bwMode="auto">
          <a:xfrm>
            <a:off x="3733800" y="3962400"/>
            <a:ext cx="685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3581400" y="3810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1" name="WordArt 23"/>
          <p:cNvSpPr>
            <a:spLocks noChangeArrowheads="1" noChangeShapeType="1" noTextEdit="1"/>
          </p:cNvSpPr>
          <p:nvPr/>
        </p:nvSpPr>
        <p:spPr bwMode="auto">
          <a:xfrm>
            <a:off x="3810000" y="3352800"/>
            <a:ext cx="381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9234" name="WordArt 24"/>
          <p:cNvSpPr>
            <a:spLocks noChangeArrowheads="1" noChangeShapeType="1" noTextEdit="1"/>
          </p:cNvSpPr>
          <p:nvPr/>
        </p:nvSpPr>
        <p:spPr bwMode="auto">
          <a:xfrm>
            <a:off x="2590800" y="36576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9235" name="WordArt 25"/>
          <p:cNvSpPr>
            <a:spLocks noChangeArrowheads="1" noChangeShapeType="1" noTextEdit="1"/>
          </p:cNvSpPr>
          <p:nvPr/>
        </p:nvSpPr>
        <p:spPr bwMode="auto">
          <a:xfrm>
            <a:off x="1066800" y="3505200"/>
            <a:ext cx="1143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6 %</a:t>
            </a:r>
          </a:p>
        </p:txBody>
      </p:sp>
      <p:sp>
        <p:nvSpPr>
          <p:cNvPr id="22554" name="WordArt 26"/>
          <p:cNvSpPr>
            <a:spLocks noChangeArrowheads="1" noChangeShapeType="1" noTextEdit="1"/>
          </p:cNvSpPr>
          <p:nvPr/>
        </p:nvSpPr>
        <p:spPr bwMode="auto">
          <a:xfrm>
            <a:off x="5257800" y="36576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2555" name="WordArt 27"/>
          <p:cNvSpPr>
            <a:spLocks noChangeArrowheads="1" noChangeShapeType="1" noTextEdit="1"/>
          </p:cNvSpPr>
          <p:nvPr/>
        </p:nvSpPr>
        <p:spPr bwMode="auto">
          <a:xfrm>
            <a:off x="6477000" y="3962400"/>
            <a:ext cx="60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50</a:t>
            </a:r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6324600" y="3810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7" name="WordArt 29"/>
          <p:cNvSpPr>
            <a:spLocks noChangeArrowheads="1" noChangeShapeType="1" noTextEdit="1"/>
          </p:cNvSpPr>
          <p:nvPr/>
        </p:nvSpPr>
        <p:spPr bwMode="auto">
          <a:xfrm>
            <a:off x="6553200" y="32766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9240" name="WordArt 43"/>
          <p:cNvSpPr>
            <a:spLocks noChangeArrowheads="1" noChangeShapeType="1" noTextEdit="1"/>
          </p:cNvSpPr>
          <p:nvPr/>
        </p:nvSpPr>
        <p:spPr bwMode="auto">
          <a:xfrm>
            <a:off x="609600" y="5181600"/>
            <a:ext cx="1371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180 %</a:t>
            </a:r>
          </a:p>
        </p:txBody>
      </p:sp>
      <p:sp>
        <p:nvSpPr>
          <p:cNvPr id="9241" name="WordArt 44"/>
          <p:cNvSpPr>
            <a:spLocks noChangeArrowheads="1" noChangeShapeType="1" noTextEdit="1"/>
          </p:cNvSpPr>
          <p:nvPr/>
        </p:nvSpPr>
        <p:spPr bwMode="auto">
          <a:xfrm>
            <a:off x="2286000" y="53340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2573" name="WordArt 45"/>
          <p:cNvSpPr>
            <a:spLocks noChangeArrowheads="1" noChangeShapeType="1" noTextEdit="1"/>
          </p:cNvSpPr>
          <p:nvPr/>
        </p:nvSpPr>
        <p:spPr bwMode="auto">
          <a:xfrm>
            <a:off x="2971800" y="5562600"/>
            <a:ext cx="9747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22574" name="Line 46"/>
          <p:cNvSpPr>
            <a:spLocks noChangeShapeType="1"/>
          </p:cNvSpPr>
          <p:nvPr/>
        </p:nvSpPr>
        <p:spPr bwMode="auto">
          <a:xfrm>
            <a:off x="2895600" y="54102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5" name="WordArt 47"/>
          <p:cNvSpPr>
            <a:spLocks noChangeArrowheads="1" noChangeShapeType="1" noTextEdit="1"/>
          </p:cNvSpPr>
          <p:nvPr/>
        </p:nvSpPr>
        <p:spPr bwMode="auto">
          <a:xfrm>
            <a:off x="2971800" y="48768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180</a:t>
            </a:r>
          </a:p>
        </p:txBody>
      </p:sp>
      <p:sp>
        <p:nvSpPr>
          <p:cNvPr id="22577" name="WordArt 49"/>
          <p:cNvSpPr>
            <a:spLocks noChangeArrowheads="1" noChangeShapeType="1" noTextEdit="1"/>
          </p:cNvSpPr>
          <p:nvPr/>
        </p:nvSpPr>
        <p:spPr bwMode="auto">
          <a:xfrm>
            <a:off x="4343400" y="53340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2578" name="WordArt 50"/>
          <p:cNvSpPr>
            <a:spLocks noChangeArrowheads="1" noChangeShapeType="1" noTextEdit="1"/>
          </p:cNvSpPr>
          <p:nvPr/>
        </p:nvSpPr>
        <p:spPr bwMode="auto">
          <a:xfrm>
            <a:off x="5029200" y="5562600"/>
            <a:ext cx="60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22579" name="Line 51"/>
          <p:cNvSpPr>
            <a:spLocks noChangeShapeType="1"/>
          </p:cNvSpPr>
          <p:nvPr/>
        </p:nvSpPr>
        <p:spPr bwMode="auto">
          <a:xfrm>
            <a:off x="4953000" y="5410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0" name="WordArt 52"/>
          <p:cNvSpPr>
            <a:spLocks noChangeArrowheads="1" noChangeShapeType="1" noTextEdit="1"/>
          </p:cNvSpPr>
          <p:nvPr/>
        </p:nvSpPr>
        <p:spPr bwMode="auto">
          <a:xfrm>
            <a:off x="5029200" y="48768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18</a:t>
            </a:r>
          </a:p>
        </p:txBody>
      </p:sp>
      <p:graphicFrame>
        <p:nvGraphicFramePr>
          <p:cNvPr id="22581" name="Object 53"/>
          <p:cNvGraphicFramePr>
            <a:graphicFrameLocks noChangeAspect="1"/>
          </p:cNvGraphicFramePr>
          <p:nvPr/>
        </p:nvGraphicFramePr>
        <p:xfrm>
          <a:off x="5943600" y="4800600"/>
          <a:ext cx="96361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TestCheck Worksheet Builder Equation" r:id="rId3" imgW="304560" imgH="406080" progId="Equation">
                  <p:embed/>
                </p:oleObj>
              </mc:Choice>
              <mc:Fallback>
                <p:oleObj name="TestCheck Worksheet Builder Equation" r:id="rId3" imgW="304560" imgH="406080" progId="Equation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800600"/>
                        <a:ext cx="96361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82" name="Object 54"/>
          <p:cNvGraphicFramePr>
            <a:graphicFrameLocks noChangeAspect="1"/>
          </p:cNvGraphicFramePr>
          <p:nvPr/>
        </p:nvGraphicFramePr>
        <p:xfrm>
          <a:off x="7042150" y="4724400"/>
          <a:ext cx="120491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TestCheck Worksheet Builder Equation" r:id="rId5" imgW="380880" imgH="406080" progId="Equation">
                  <p:embed/>
                </p:oleObj>
              </mc:Choice>
              <mc:Fallback>
                <p:oleObj name="TestCheck Worksheet Builder Equation" r:id="rId5" imgW="380880" imgH="406080" progId="Equation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2150" y="4724400"/>
                        <a:ext cx="120491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P spid="22534" grpId="0" animBg="1"/>
      <p:bldP spid="22545" grpId="0" animBg="1"/>
      <p:bldP spid="22546" grpId="0" animBg="1"/>
      <p:bldP spid="22547" grpId="0" animBg="1"/>
      <p:bldP spid="22548" grpId="0" animBg="1"/>
      <p:bldP spid="22549" grpId="0" animBg="1"/>
      <p:bldP spid="22550" grpId="0" animBg="1"/>
      <p:bldP spid="22551" grpId="0" animBg="1"/>
      <p:bldP spid="22554" grpId="0" animBg="1"/>
      <p:bldP spid="22555" grpId="0" animBg="1"/>
      <p:bldP spid="22556" grpId="0" animBg="1"/>
      <p:bldP spid="22557" grpId="0" animBg="1"/>
      <p:bldP spid="22573" grpId="0" animBg="1"/>
      <p:bldP spid="22574" grpId="0" animBg="1"/>
      <p:bldP spid="22575" grpId="0" animBg="1"/>
      <p:bldP spid="22577" grpId="0" animBg="1"/>
      <p:bldP spid="22578" grpId="0" animBg="1"/>
      <p:bldP spid="22579" grpId="0" animBg="1"/>
      <p:bldP spid="2258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WordArt 2"/>
          <p:cNvSpPr>
            <a:spLocks noChangeArrowheads="1" noChangeShapeType="1" noTextEdit="1"/>
          </p:cNvSpPr>
          <p:nvPr/>
        </p:nvSpPr>
        <p:spPr bwMode="auto">
          <a:xfrm>
            <a:off x="3429000" y="381000"/>
            <a:ext cx="1905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</a:rPr>
              <a:t>Express percents to fractions by dividing by 100</a:t>
            </a:r>
          </a:p>
        </p:txBody>
      </p:sp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3657600" y="2590800"/>
            <a:ext cx="685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3505200" y="2438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WordArt 6"/>
          <p:cNvSpPr>
            <a:spLocks noChangeArrowheads="1" noChangeShapeType="1" noTextEdit="1"/>
          </p:cNvSpPr>
          <p:nvPr/>
        </p:nvSpPr>
        <p:spPr bwMode="auto">
          <a:xfrm>
            <a:off x="3733800" y="19050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35</a:t>
            </a:r>
          </a:p>
        </p:txBody>
      </p:sp>
      <p:sp>
        <p:nvSpPr>
          <p:cNvPr id="10248" name="WordArt 7"/>
          <p:cNvSpPr>
            <a:spLocks noChangeArrowheads="1" noChangeShapeType="1" noTextEdit="1"/>
          </p:cNvSpPr>
          <p:nvPr/>
        </p:nvSpPr>
        <p:spPr bwMode="auto">
          <a:xfrm>
            <a:off x="2514600" y="22860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0249" name="WordArt 8"/>
          <p:cNvSpPr>
            <a:spLocks noChangeArrowheads="1" noChangeShapeType="1" noTextEdit="1"/>
          </p:cNvSpPr>
          <p:nvPr/>
        </p:nvSpPr>
        <p:spPr bwMode="auto">
          <a:xfrm>
            <a:off x="990600" y="2133600"/>
            <a:ext cx="1143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35 %</a:t>
            </a:r>
          </a:p>
        </p:txBody>
      </p:sp>
      <p:sp>
        <p:nvSpPr>
          <p:cNvPr id="31753" name="WordArt 9"/>
          <p:cNvSpPr>
            <a:spLocks noChangeArrowheads="1" noChangeShapeType="1" noTextEdit="1"/>
          </p:cNvSpPr>
          <p:nvPr/>
        </p:nvSpPr>
        <p:spPr bwMode="auto">
          <a:xfrm>
            <a:off x="5181600" y="22860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31754" name="WordArt 10"/>
          <p:cNvSpPr>
            <a:spLocks noChangeArrowheads="1" noChangeShapeType="1" noTextEdit="1"/>
          </p:cNvSpPr>
          <p:nvPr/>
        </p:nvSpPr>
        <p:spPr bwMode="auto">
          <a:xfrm>
            <a:off x="6400800" y="2590800"/>
            <a:ext cx="60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20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6248400" y="2438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6" name="WordArt 12"/>
          <p:cNvSpPr>
            <a:spLocks noChangeArrowheads="1" noChangeShapeType="1" noTextEdit="1"/>
          </p:cNvSpPr>
          <p:nvPr/>
        </p:nvSpPr>
        <p:spPr bwMode="auto">
          <a:xfrm>
            <a:off x="6477000" y="19050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7</a:t>
            </a:r>
          </a:p>
        </p:txBody>
      </p:sp>
      <p:sp>
        <p:nvSpPr>
          <p:cNvPr id="31757" name="WordArt 13"/>
          <p:cNvSpPr>
            <a:spLocks noChangeArrowheads="1" noChangeShapeType="1" noTextEdit="1"/>
          </p:cNvSpPr>
          <p:nvPr/>
        </p:nvSpPr>
        <p:spPr bwMode="auto">
          <a:xfrm>
            <a:off x="3733800" y="3962400"/>
            <a:ext cx="685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3581400" y="3810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9" name="WordArt 15"/>
          <p:cNvSpPr>
            <a:spLocks noChangeArrowheads="1" noChangeShapeType="1" noTextEdit="1"/>
          </p:cNvSpPr>
          <p:nvPr/>
        </p:nvSpPr>
        <p:spPr bwMode="auto">
          <a:xfrm>
            <a:off x="3962400" y="3352800"/>
            <a:ext cx="228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0257" name="WordArt 16"/>
          <p:cNvSpPr>
            <a:spLocks noChangeArrowheads="1" noChangeShapeType="1" noTextEdit="1"/>
          </p:cNvSpPr>
          <p:nvPr/>
        </p:nvSpPr>
        <p:spPr bwMode="auto">
          <a:xfrm>
            <a:off x="2590800" y="36576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0258" name="WordArt 17"/>
          <p:cNvSpPr>
            <a:spLocks noChangeArrowheads="1" noChangeShapeType="1" noTextEdit="1"/>
          </p:cNvSpPr>
          <p:nvPr/>
        </p:nvSpPr>
        <p:spPr bwMode="auto">
          <a:xfrm>
            <a:off x="1066800" y="3505200"/>
            <a:ext cx="1143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5 %</a:t>
            </a:r>
          </a:p>
        </p:txBody>
      </p:sp>
      <p:sp>
        <p:nvSpPr>
          <p:cNvPr id="31762" name="WordArt 18"/>
          <p:cNvSpPr>
            <a:spLocks noChangeArrowheads="1" noChangeShapeType="1" noTextEdit="1"/>
          </p:cNvSpPr>
          <p:nvPr/>
        </p:nvSpPr>
        <p:spPr bwMode="auto">
          <a:xfrm>
            <a:off x="5257800" y="36576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31763" name="WordArt 19"/>
          <p:cNvSpPr>
            <a:spLocks noChangeArrowheads="1" noChangeShapeType="1" noTextEdit="1"/>
          </p:cNvSpPr>
          <p:nvPr/>
        </p:nvSpPr>
        <p:spPr bwMode="auto">
          <a:xfrm>
            <a:off x="6477000" y="3962400"/>
            <a:ext cx="60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20</a:t>
            </a:r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6324600" y="3810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5" name="WordArt 21"/>
          <p:cNvSpPr>
            <a:spLocks noChangeArrowheads="1" noChangeShapeType="1" noTextEdit="1"/>
          </p:cNvSpPr>
          <p:nvPr/>
        </p:nvSpPr>
        <p:spPr bwMode="auto">
          <a:xfrm>
            <a:off x="6553200" y="32766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0263" name="WordArt 22"/>
          <p:cNvSpPr>
            <a:spLocks noChangeArrowheads="1" noChangeShapeType="1" noTextEdit="1"/>
          </p:cNvSpPr>
          <p:nvPr/>
        </p:nvSpPr>
        <p:spPr bwMode="auto">
          <a:xfrm>
            <a:off x="609600" y="5181600"/>
            <a:ext cx="1371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130 %</a:t>
            </a:r>
          </a:p>
        </p:txBody>
      </p:sp>
      <p:sp>
        <p:nvSpPr>
          <p:cNvPr id="10264" name="WordArt 23"/>
          <p:cNvSpPr>
            <a:spLocks noChangeArrowheads="1" noChangeShapeType="1" noTextEdit="1"/>
          </p:cNvSpPr>
          <p:nvPr/>
        </p:nvSpPr>
        <p:spPr bwMode="auto">
          <a:xfrm>
            <a:off x="2286000" y="53340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31768" name="WordArt 24"/>
          <p:cNvSpPr>
            <a:spLocks noChangeArrowheads="1" noChangeShapeType="1" noTextEdit="1"/>
          </p:cNvSpPr>
          <p:nvPr/>
        </p:nvSpPr>
        <p:spPr bwMode="auto">
          <a:xfrm>
            <a:off x="2971800" y="5562600"/>
            <a:ext cx="9747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2895600" y="54102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0" name="WordArt 26"/>
          <p:cNvSpPr>
            <a:spLocks noChangeArrowheads="1" noChangeShapeType="1" noTextEdit="1"/>
          </p:cNvSpPr>
          <p:nvPr/>
        </p:nvSpPr>
        <p:spPr bwMode="auto">
          <a:xfrm>
            <a:off x="2971800" y="48768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130</a:t>
            </a:r>
          </a:p>
        </p:txBody>
      </p:sp>
      <p:sp>
        <p:nvSpPr>
          <p:cNvPr id="31771" name="WordArt 27"/>
          <p:cNvSpPr>
            <a:spLocks noChangeArrowheads="1" noChangeShapeType="1" noTextEdit="1"/>
          </p:cNvSpPr>
          <p:nvPr/>
        </p:nvSpPr>
        <p:spPr bwMode="auto">
          <a:xfrm>
            <a:off x="4343400" y="53340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31772" name="WordArt 28"/>
          <p:cNvSpPr>
            <a:spLocks noChangeArrowheads="1" noChangeShapeType="1" noTextEdit="1"/>
          </p:cNvSpPr>
          <p:nvPr/>
        </p:nvSpPr>
        <p:spPr bwMode="auto">
          <a:xfrm>
            <a:off x="5029200" y="5562600"/>
            <a:ext cx="60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>
            <a:off x="4953000" y="5410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4" name="WordArt 30"/>
          <p:cNvSpPr>
            <a:spLocks noChangeArrowheads="1" noChangeShapeType="1" noTextEdit="1"/>
          </p:cNvSpPr>
          <p:nvPr/>
        </p:nvSpPr>
        <p:spPr bwMode="auto">
          <a:xfrm>
            <a:off x="5029200" y="48768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13</a:t>
            </a:r>
          </a:p>
        </p:txBody>
      </p:sp>
      <p:graphicFrame>
        <p:nvGraphicFramePr>
          <p:cNvPr id="31776" name="Object 32"/>
          <p:cNvGraphicFramePr>
            <a:graphicFrameLocks noChangeAspect="1"/>
          </p:cNvGraphicFramePr>
          <p:nvPr/>
        </p:nvGraphicFramePr>
        <p:xfrm>
          <a:off x="6127750" y="4724400"/>
          <a:ext cx="144621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TestCheck Worksheet Builder Equation" r:id="rId3" imgW="457200" imgH="406080" progId="Equation">
                  <p:embed/>
                </p:oleObj>
              </mc:Choice>
              <mc:Fallback>
                <p:oleObj name="TestCheck Worksheet Builder Equation" r:id="rId3" imgW="457200" imgH="406080" progId="Equation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0" y="4724400"/>
                        <a:ext cx="144621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  <p:bldP spid="31750" grpId="0" animBg="1"/>
      <p:bldP spid="31753" grpId="0" animBg="1"/>
      <p:bldP spid="31754" grpId="0" animBg="1"/>
      <p:bldP spid="31755" grpId="0" animBg="1"/>
      <p:bldP spid="31756" grpId="0" animBg="1"/>
      <p:bldP spid="31757" grpId="0" animBg="1"/>
      <p:bldP spid="31758" grpId="0" animBg="1"/>
      <p:bldP spid="31759" grpId="0" animBg="1"/>
      <p:bldP spid="31762" grpId="0" animBg="1"/>
      <p:bldP spid="31763" grpId="0" animBg="1"/>
      <p:bldP spid="31764" grpId="0" animBg="1"/>
      <p:bldP spid="31765" grpId="0" animBg="1"/>
      <p:bldP spid="31768" grpId="0" animBg="1"/>
      <p:bldP spid="31769" grpId="0" animBg="1"/>
      <p:bldP spid="31770" grpId="0" animBg="1"/>
      <p:bldP spid="31771" grpId="0" animBg="1"/>
      <p:bldP spid="31772" grpId="0" animBg="1"/>
      <p:bldP spid="31773" grpId="0" animBg="1"/>
      <p:bldP spid="317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2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2133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Example:</a:t>
            </a:r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5105400" y="76200"/>
          <a:ext cx="762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39680" imgH="393480" progId="Equation.DSMT4">
                  <p:embed/>
                </p:oleObj>
              </mc:Choice>
              <mc:Fallback>
                <p:oleObj name="Equation" r:id="rId3" imgW="139680" imgH="39348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76200"/>
                        <a:ext cx="7620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2971800" y="333375"/>
            <a:ext cx="1906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Express</a:t>
            </a:r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5867400" y="333375"/>
            <a:ext cx="2965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as a decimal.</a:t>
            </a: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990600" y="21336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 flipH="1">
            <a:off x="1752600" y="1828800"/>
            <a:ext cx="74613" cy="80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1295400" y="15240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5130" name="WordArt 10"/>
          <p:cNvSpPr>
            <a:spLocks noChangeArrowheads="1" noChangeShapeType="1" noTextEdit="1"/>
          </p:cNvSpPr>
          <p:nvPr/>
        </p:nvSpPr>
        <p:spPr bwMode="auto">
          <a:xfrm>
            <a:off x="1981200" y="15240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3</a:t>
            </a:r>
          </a:p>
        </p:txBody>
      </p:sp>
      <p:sp>
        <p:nvSpPr>
          <p:cNvPr id="5131" name="WordArt 11"/>
          <p:cNvSpPr>
            <a:spLocks noChangeArrowheads="1" noChangeShapeType="1" noTextEdit="1"/>
          </p:cNvSpPr>
          <p:nvPr/>
        </p:nvSpPr>
        <p:spPr bwMode="auto">
          <a:xfrm>
            <a:off x="1066800" y="2819400"/>
            <a:ext cx="1371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-24</a:t>
            </a:r>
          </a:p>
        </p:txBody>
      </p:sp>
      <p:sp>
        <p:nvSpPr>
          <p:cNvPr id="5132" name="Freeform 12"/>
          <p:cNvSpPr>
            <a:spLocks/>
          </p:cNvSpPr>
          <p:nvPr/>
        </p:nvSpPr>
        <p:spPr bwMode="auto">
          <a:xfrm>
            <a:off x="838200" y="2133600"/>
            <a:ext cx="431800" cy="825500"/>
          </a:xfrm>
          <a:custGeom>
            <a:avLst/>
            <a:gdLst>
              <a:gd name="T0" fmla="*/ 96 w 272"/>
              <a:gd name="T1" fmla="*/ 0 h 520"/>
              <a:gd name="T2" fmla="*/ 240 w 272"/>
              <a:gd name="T3" fmla="*/ 96 h 520"/>
              <a:gd name="T4" fmla="*/ 240 w 272"/>
              <a:gd name="T5" fmla="*/ 240 h 520"/>
              <a:gd name="T6" fmla="*/ 48 w 272"/>
              <a:gd name="T7" fmla="*/ 480 h 520"/>
              <a:gd name="T8" fmla="*/ 0 w 272"/>
              <a:gd name="T9" fmla="*/ 480 h 5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"/>
              <a:gd name="T16" fmla="*/ 0 h 520"/>
              <a:gd name="T17" fmla="*/ 272 w 272"/>
              <a:gd name="T18" fmla="*/ 520 h 5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" h="520">
                <a:moveTo>
                  <a:pt x="96" y="0"/>
                </a:moveTo>
                <a:cubicBezTo>
                  <a:pt x="156" y="28"/>
                  <a:pt x="216" y="56"/>
                  <a:pt x="240" y="96"/>
                </a:cubicBezTo>
                <a:cubicBezTo>
                  <a:pt x="264" y="136"/>
                  <a:pt x="272" y="176"/>
                  <a:pt x="240" y="240"/>
                </a:cubicBezTo>
                <a:cubicBezTo>
                  <a:pt x="208" y="304"/>
                  <a:pt x="88" y="440"/>
                  <a:pt x="48" y="480"/>
                </a:cubicBezTo>
                <a:cubicBezTo>
                  <a:pt x="8" y="520"/>
                  <a:pt x="4" y="500"/>
                  <a:pt x="0" y="48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WordArt 13"/>
          <p:cNvSpPr>
            <a:spLocks noChangeArrowheads="1" noChangeShapeType="1" noTextEdit="1"/>
          </p:cNvSpPr>
          <p:nvPr/>
        </p:nvSpPr>
        <p:spPr bwMode="auto">
          <a:xfrm>
            <a:off x="609600" y="22860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8</a:t>
            </a:r>
          </a:p>
        </p:txBody>
      </p:sp>
      <p:sp>
        <p:nvSpPr>
          <p:cNvPr id="5134" name="WordArt 14"/>
          <p:cNvSpPr>
            <a:spLocks noChangeArrowheads="1" noChangeShapeType="1" noTextEdit="1"/>
          </p:cNvSpPr>
          <p:nvPr/>
        </p:nvSpPr>
        <p:spPr bwMode="auto">
          <a:xfrm>
            <a:off x="1371600" y="22860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3</a:t>
            </a:r>
          </a:p>
        </p:txBody>
      </p:sp>
      <p:sp>
        <p:nvSpPr>
          <p:cNvPr id="5135" name="WordArt 15"/>
          <p:cNvSpPr>
            <a:spLocks noChangeArrowheads="1" noChangeShapeType="1" noTextEdit="1"/>
          </p:cNvSpPr>
          <p:nvPr/>
        </p:nvSpPr>
        <p:spPr bwMode="auto">
          <a:xfrm>
            <a:off x="1752600" y="2286000"/>
            <a:ext cx="1143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.00</a:t>
            </a: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219200" y="3200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WordArt 17"/>
          <p:cNvSpPr>
            <a:spLocks noChangeArrowheads="1" noChangeShapeType="1" noTextEdit="1"/>
          </p:cNvSpPr>
          <p:nvPr/>
        </p:nvSpPr>
        <p:spPr bwMode="auto">
          <a:xfrm>
            <a:off x="1905000" y="33528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6</a:t>
            </a: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2667000" y="2590800"/>
            <a:ext cx="0" cy="6096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9" name="WordArt 19"/>
          <p:cNvSpPr>
            <a:spLocks noChangeArrowheads="1" noChangeShapeType="1" noTextEdit="1"/>
          </p:cNvSpPr>
          <p:nvPr/>
        </p:nvSpPr>
        <p:spPr bwMode="auto">
          <a:xfrm>
            <a:off x="4419600" y="1752600"/>
            <a:ext cx="441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Begin long division</a:t>
            </a:r>
          </a:p>
        </p:txBody>
      </p:sp>
      <p:sp>
        <p:nvSpPr>
          <p:cNvPr id="5140" name="WordArt 20"/>
          <p:cNvSpPr>
            <a:spLocks noChangeArrowheads="1" noChangeShapeType="1" noTextEdit="1"/>
          </p:cNvSpPr>
          <p:nvPr/>
        </p:nvSpPr>
        <p:spPr bwMode="auto">
          <a:xfrm>
            <a:off x="4419600" y="2438400"/>
            <a:ext cx="441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Add decimal and zeros as needed</a:t>
            </a:r>
          </a:p>
        </p:txBody>
      </p:sp>
      <p:sp>
        <p:nvSpPr>
          <p:cNvPr id="5141" name="WordArt 21"/>
          <p:cNvSpPr>
            <a:spLocks noChangeArrowheads="1" noChangeShapeType="1" noTextEdit="1"/>
          </p:cNvSpPr>
          <p:nvPr/>
        </p:nvSpPr>
        <p:spPr bwMode="auto">
          <a:xfrm>
            <a:off x="4419600" y="3048000"/>
            <a:ext cx="441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Align decimal and divide</a:t>
            </a:r>
          </a:p>
        </p:txBody>
      </p:sp>
      <p:sp>
        <p:nvSpPr>
          <p:cNvPr id="5142" name="WordArt 22"/>
          <p:cNvSpPr>
            <a:spLocks noChangeArrowheads="1" noChangeShapeType="1" noTextEdit="1"/>
          </p:cNvSpPr>
          <p:nvPr/>
        </p:nvSpPr>
        <p:spPr bwMode="auto">
          <a:xfrm>
            <a:off x="5181600" y="5029200"/>
            <a:ext cx="2743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Terminate</a:t>
            </a:r>
          </a:p>
        </p:txBody>
      </p:sp>
      <p:sp>
        <p:nvSpPr>
          <p:cNvPr id="5143" name="WordArt 23"/>
          <p:cNvSpPr>
            <a:spLocks noChangeArrowheads="1" noChangeShapeType="1" noTextEdit="1"/>
          </p:cNvSpPr>
          <p:nvPr/>
        </p:nvSpPr>
        <p:spPr bwMode="auto">
          <a:xfrm>
            <a:off x="5257800" y="6096000"/>
            <a:ext cx="2514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Repeat</a:t>
            </a:r>
          </a:p>
        </p:txBody>
      </p:sp>
      <p:sp>
        <p:nvSpPr>
          <p:cNvPr id="5144" name="WordArt 24"/>
          <p:cNvSpPr>
            <a:spLocks noChangeArrowheads="1" noChangeShapeType="1" noTextEdit="1"/>
          </p:cNvSpPr>
          <p:nvPr/>
        </p:nvSpPr>
        <p:spPr bwMode="auto">
          <a:xfrm>
            <a:off x="6172200" y="5562600"/>
            <a:ext cx="838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OR</a:t>
            </a:r>
          </a:p>
        </p:txBody>
      </p:sp>
      <p:sp>
        <p:nvSpPr>
          <p:cNvPr id="5145" name="WordArt 25"/>
          <p:cNvSpPr>
            <a:spLocks noChangeArrowheads="1" noChangeShapeType="1" noTextEdit="1"/>
          </p:cNvSpPr>
          <p:nvPr/>
        </p:nvSpPr>
        <p:spPr bwMode="auto">
          <a:xfrm>
            <a:off x="2438400" y="33528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5146" name="WordArt 26"/>
          <p:cNvSpPr>
            <a:spLocks noChangeArrowheads="1" noChangeShapeType="1" noTextEdit="1"/>
          </p:cNvSpPr>
          <p:nvPr/>
        </p:nvSpPr>
        <p:spPr bwMode="auto">
          <a:xfrm>
            <a:off x="2438400" y="15240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7</a:t>
            </a:r>
          </a:p>
        </p:txBody>
      </p:sp>
      <p:sp>
        <p:nvSpPr>
          <p:cNvPr id="5147" name="WordArt 27"/>
          <p:cNvSpPr>
            <a:spLocks noChangeArrowheads="1" noChangeShapeType="1" noTextEdit="1"/>
          </p:cNvSpPr>
          <p:nvPr/>
        </p:nvSpPr>
        <p:spPr bwMode="auto">
          <a:xfrm>
            <a:off x="1676400" y="3810000"/>
            <a:ext cx="1143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-56</a:t>
            </a:r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1905000" y="42672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9" name="WordArt 29"/>
          <p:cNvSpPr>
            <a:spLocks noChangeArrowheads="1" noChangeShapeType="1" noTextEdit="1"/>
          </p:cNvSpPr>
          <p:nvPr/>
        </p:nvSpPr>
        <p:spPr bwMode="auto">
          <a:xfrm>
            <a:off x="2362200" y="4419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4</a:t>
            </a:r>
          </a:p>
        </p:txBody>
      </p:sp>
      <p:sp>
        <p:nvSpPr>
          <p:cNvPr id="5150" name="WordArt 30"/>
          <p:cNvSpPr>
            <a:spLocks noChangeArrowheads="1" noChangeShapeType="1" noTextEdit="1"/>
          </p:cNvSpPr>
          <p:nvPr/>
        </p:nvSpPr>
        <p:spPr bwMode="auto">
          <a:xfrm>
            <a:off x="2971800" y="2286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3200400" y="2667000"/>
            <a:ext cx="0" cy="15240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52" name="WordArt 32"/>
          <p:cNvSpPr>
            <a:spLocks noChangeArrowheads="1" noChangeShapeType="1" noTextEdit="1"/>
          </p:cNvSpPr>
          <p:nvPr/>
        </p:nvSpPr>
        <p:spPr bwMode="auto">
          <a:xfrm>
            <a:off x="2971800" y="4419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5153" name="WordArt 33"/>
          <p:cNvSpPr>
            <a:spLocks noChangeArrowheads="1" noChangeShapeType="1" noTextEdit="1"/>
          </p:cNvSpPr>
          <p:nvPr/>
        </p:nvSpPr>
        <p:spPr bwMode="auto">
          <a:xfrm>
            <a:off x="2971800" y="15240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5</a:t>
            </a:r>
          </a:p>
        </p:txBody>
      </p:sp>
      <p:sp>
        <p:nvSpPr>
          <p:cNvPr id="5154" name="WordArt 34"/>
          <p:cNvSpPr>
            <a:spLocks noChangeArrowheads="1" noChangeShapeType="1" noTextEdit="1"/>
          </p:cNvSpPr>
          <p:nvPr/>
        </p:nvSpPr>
        <p:spPr bwMode="auto">
          <a:xfrm>
            <a:off x="2057400" y="4876800"/>
            <a:ext cx="1371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6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-40</a:t>
            </a:r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>
            <a:off x="2286000" y="5334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6" name="WordArt 36"/>
          <p:cNvSpPr>
            <a:spLocks noChangeArrowheads="1" noChangeShapeType="1" noTextEdit="1"/>
          </p:cNvSpPr>
          <p:nvPr/>
        </p:nvSpPr>
        <p:spPr bwMode="auto">
          <a:xfrm>
            <a:off x="2971800" y="5410200"/>
            <a:ext cx="457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338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5157" name="Oval 37"/>
          <p:cNvSpPr>
            <a:spLocks noChangeArrowheads="1"/>
          </p:cNvSpPr>
          <p:nvPr/>
        </p:nvSpPr>
        <p:spPr bwMode="auto">
          <a:xfrm>
            <a:off x="990600" y="1295400"/>
            <a:ext cx="2819400" cy="914400"/>
          </a:xfrm>
          <a:prstGeom prst="ellips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8" name="WordArt 38"/>
          <p:cNvSpPr>
            <a:spLocks noChangeArrowheads="1" noChangeShapeType="1" noTextEdit="1"/>
          </p:cNvSpPr>
          <p:nvPr/>
        </p:nvSpPr>
        <p:spPr bwMode="auto">
          <a:xfrm>
            <a:off x="4572000" y="4343400"/>
            <a:ext cx="411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Answer will: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6" grpId="0" animBg="1"/>
      <p:bldP spid="5137" grpId="0" animBg="1"/>
      <p:bldP spid="5138" grpId="0" animBg="1"/>
      <p:bldP spid="5139" grpId="0" animBg="1"/>
      <p:bldP spid="5140" grpId="0" animBg="1"/>
      <p:bldP spid="5141" grpId="0" animBg="1"/>
      <p:bldP spid="5142" grpId="0" animBg="1"/>
      <p:bldP spid="5143" grpId="0" animBg="1"/>
      <p:bldP spid="5144" grpId="0" animBg="1"/>
      <p:bldP spid="5145" grpId="0" animBg="1"/>
      <p:bldP spid="5146" grpId="0" animBg="1"/>
      <p:bldP spid="5147" grpId="0" animBg="1"/>
      <p:bldP spid="5148" grpId="0" animBg="1"/>
      <p:bldP spid="5149" grpId="0" animBg="1"/>
      <p:bldP spid="5150" grpId="0" animBg="1"/>
      <p:bldP spid="5151" grpId="0" animBg="1"/>
      <p:bldP spid="5152" grpId="0" animBg="1"/>
      <p:bldP spid="5153" grpId="0" animBg="1"/>
      <p:bldP spid="5154" grpId="0" animBg="1"/>
      <p:bldP spid="5155" grpId="0" animBg="1"/>
      <p:bldP spid="5156" grpId="0" animBg="1"/>
      <p:bldP spid="5157" grpId="0" animBg="1"/>
      <p:bldP spid="51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028"/>
          <p:cNvSpPr txBox="1">
            <a:spLocks noChangeArrowheads="1"/>
          </p:cNvSpPr>
          <p:nvPr/>
        </p:nvSpPr>
        <p:spPr bwMode="auto">
          <a:xfrm>
            <a:off x="2590800" y="304800"/>
            <a:ext cx="1906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Express</a:t>
            </a:r>
          </a:p>
        </p:txBody>
      </p:sp>
      <p:sp>
        <p:nvSpPr>
          <p:cNvPr id="2052" name="Text Box 1029"/>
          <p:cNvSpPr txBox="1">
            <a:spLocks noChangeArrowheads="1"/>
          </p:cNvSpPr>
          <p:nvPr/>
        </p:nvSpPr>
        <p:spPr bwMode="auto">
          <a:xfrm>
            <a:off x="5334000" y="304800"/>
            <a:ext cx="2965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as a decimal.</a:t>
            </a:r>
          </a:p>
        </p:txBody>
      </p:sp>
      <p:sp>
        <p:nvSpPr>
          <p:cNvPr id="29702" name="Line 1030"/>
          <p:cNvSpPr>
            <a:spLocks noChangeShapeType="1"/>
          </p:cNvSpPr>
          <p:nvPr/>
        </p:nvSpPr>
        <p:spPr bwMode="auto">
          <a:xfrm>
            <a:off x="2743200" y="26670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WordArt 1031"/>
          <p:cNvSpPr>
            <a:spLocks noChangeArrowheads="1" noChangeShapeType="1" noTextEdit="1"/>
          </p:cNvSpPr>
          <p:nvPr/>
        </p:nvSpPr>
        <p:spPr bwMode="auto">
          <a:xfrm flipH="1">
            <a:off x="3505200" y="2362200"/>
            <a:ext cx="74613" cy="80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29704" name="WordArt 1032"/>
          <p:cNvSpPr>
            <a:spLocks noChangeArrowheads="1" noChangeShapeType="1" noTextEdit="1"/>
          </p:cNvSpPr>
          <p:nvPr/>
        </p:nvSpPr>
        <p:spPr bwMode="auto">
          <a:xfrm>
            <a:off x="3048000" y="20574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29705" name="WordArt 1033"/>
          <p:cNvSpPr>
            <a:spLocks noChangeArrowheads="1" noChangeShapeType="1" noTextEdit="1"/>
          </p:cNvSpPr>
          <p:nvPr/>
        </p:nvSpPr>
        <p:spPr bwMode="auto">
          <a:xfrm>
            <a:off x="3733800" y="20574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7</a:t>
            </a:r>
          </a:p>
        </p:txBody>
      </p:sp>
      <p:sp>
        <p:nvSpPr>
          <p:cNvPr id="29706" name="WordArt 1034"/>
          <p:cNvSpPr>
            <a:spLocks noChangeArrowheads="1" noChangeShapeType="1" noTextEdit="1"/>
          </p:cNvSpPr>
          <p:nvPr/>
        </p:nvSpPr>
        <p:spPr bwMode="auto">
          <a:xfrm>
            <a:off x="2743200" y="3352800"/>
            <a:ext cx="1371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-28</a:t>
            </a:r>
          </a:p>
        </p:txBody>
      </p:sp>
      <p:sp>
        <p:nvSpPr>
          <p:cNvPr id="29707" name="Freeform 1035"/>
          <p:cNvSpPr>
            <a:spLocks/>
          </p:cNvSpPr>
          <p:nvPr/>
        </p:nvSpPr>
        <p:spPr bwMode="auto">
          <a:xfrm>
            <a:off x="2590800" y="2667000"/>
            <a:ext cx="431800" cy="825500"/>
          </a:xfrm>
          <a:custGeom>
            <a:avLst/>
            <a:gdLst>
              <a:gd name="T0" fmla="*/ 96 w 272"/>
              <a:gd name="T1" fmla="*/ 0 h 520"/>
              <a:gd name="T2" fmla="*/ 240 w 272"/>
              <a:gd name="T3" fmla="*/ 96 h 520"/>
              <a:gd name="T4" fmla="*/ 240 w 272"/>
              <a:gd name="T5" fmla="*/ 240 h 520"/>
              <a:gd name="T6" fmla="*/ 48 w 272"/>
              <a:gd name="T7" fmla="*/ 480 h 520"/>
              <a:gd name="T8" fmla="*/ 0 w 272"/>
              <a:gd name="T9" fmla="*/ 480 h 5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"/>
              <a:gd name="T16" fmla="*/ 0 h 520"/>
              <a:gd name="T17" fmla="*/ 272 w 272"/>
              <a:gd name="T18" fmla="*/ 520 h 5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" h="520">
                <a:moveTo>
                  <a:pt x="96" y="0"/>
                </a:moveTo>
                <a:cubicBezTo>
                  <a:pt x="156" y="28"/>
                  <a:pt x="216" y="56"/>
                  <a:pt x="240" y="96"/>
                </a:cubicBezTo>
                <a:cubicBezTo>
                  <a:pt x="264" y="136"/>
                  <a:pt x="272" y="176"/>
                  <a:pt x="240" y="240"/>
                </a:cubicBezTo>
                <a:cubicBezTo>
                  <a:pt x="208" y="304"/>
                  <a:pt x="88" y="440"/>
                  <a:pt x="48" y="480"/>
                </a:cubicBezTo>
                <a:cubicBezTo>
                  <a:pt x="8" y="520"/>
                  <a:pt x="4" y="500"/>
                  <a:pt x="0" y="48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WordArt 1036"/>
          <p:cNvSpPr>
            <a:spLocks noChangeArrowheads="1" noChangeShapeType="1" noTextEdit="1"/>
          </p:cNvSpPr>
          <p:nvPr/>
        </p:nvSpPr>
        <p:spPr bwMode="auto">
          <a:xfrm>
            <a:off x="2362200" y="28194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4</a:t>
            </a:r>
          </a:p>
        </p:txBody>
      </p:sp>
      <p:sp>
        <p:nvSpPr>
          <p:cNvPr id="29709" name="WordArt 1037"/>
          <p:cNvSpPr>
            <a:spLocks noChangeArrowheads="1" noChangeShapeType="1" noTextEdit="1"/>
          </p:cNvSpPr>
          <p:nvPr/>
        </p:nvSpPr>
        <p:spPr bwMode="auto">
          <a:xfrm>
            <a:off x="3124200" y="28194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3</a:t>
            </a:r>
          </a:p>
        </p:txBody>
      </p:sp>
      <p:sp>
        <p:nvSpPr>
          <p:cNvPr id="29710" name="WordArt 1038"/>
          <p:cNvSpPr>
            <a:spLocks noChangeArrowheads="1" noChangeShapeType="1" noTextEdit="1"/>
          </p:cNvSpPr>
          <p:nvPr/>
        </p:nvSpPr>
        <p:spPr bwMode="auto">
          <a:xfrm>
            <a:off x="3505200" y="2819400"/>
            <a:ext cx="1143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.00</a:t>
            </a:r>
          </a:p>
        </p:txBody>
      </p:sp>
      <p:sp>
        <p:nvSpPr>
          <p:cNvPr id="29711" name="Line 1039"/>
          <p:cNvSpPr>
            <a:spLocks noChangeShapeType="1"/>
          </p:cNvSpPr>
          <p:nvPr/>
        </p:nvSpPr>
        <p:spPr bwMode="auto">
          <a:xfrm>
            <a:off x="2971800" y="37338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2" name="WordArt 1040"/>
          <p:cNvSpPr>
            <a:spLocks noChangeArrowheads="1" noChangeShapeType="1" noTextEdit="1"/>
          </p:cNvSpPr>
          <p:nvPr/>
        </p:nvSpPr>
        <p:spPr bwMode="auto">
          <a:xfrm>
            <a:off x="3733800" y="38100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2</a:t>
            </a:r>
          </a:p>
        </p:txBody>
      </p:sp>
      <p:sp>
        <p:nvSpPr>
          <p:cNvPr id="29713" name="Line 1041"/>
          <p:cNvSpPr>
            <a:spLocks noChangeShapeType="1"/>
          </p:cNvSpPr>
          <p:nvPr/>
        </p:nvSpPr>
        <p:spPr bwMode="auto">
          <a:xfrm>
            <a:off x="4419600" y="3124200"/>
            <a:ext cx="0" cy="6096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0" name="WordArt 1048"/>
          <p:cNvSpPr>
            <a:spLocks noChangeArrowheads="1" noChangeShapeType="1" noTextEdit="1"/>
          </p:cNvSpPr>
          <p:nvPr/>
        </p:nvSpPr>
        <p:spPr bwMode="auto">
          <a:xfrm>
            <a:off x="4267200" y="38100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29721" name="WordArt 1049"/>
          <p:cNvSpPr>
            <a:spLocks noChangeArrowheads="1" noChangeShapeType="1" noTextEdit="1"/>
          </p:cNvSpPr>
          <p:nvPr/>
        </p:nvSpPr>
        <p:spPr bwMode="auto">
          <a:xfrm>
            <a:off x="4191000" y="20574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5</a:t>
            </a:r>
          </a:p>
        </p:txBody>
      </p:sp>
      <p:sp>
        <p:nvSpPr>
          <p:cNvPr id="29722" name="WordArt 1050"/>
          <p:cNvSpPr>
            <a:spLocks noChangeArrowheads="1" noChangeShapeType="1" noTextEdit="1"/>
          </p:cNvSpPr>
          <p:nvPr/>
        </p:nvSpPr>
        <p:spPr bwMode="auto">
          <a:xfrm>
            <a:off x="3429000" y="4343400"/>
            <a:ext cx="1219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-20</a:t>
            </a:r>
          </a:p>
        </p:txBody>
      </p:sp>
      <p:sp>
        <p:nvSpPr>
          <p:cNvPr id="29723" name="Line 1051"/>
          <p:cNvSpPr>
            <a:spLocks noChangeShapeType="1"/>
          </p:cNvSpPr>
          <p:nvPr/>
        </p:nvSpPr>
        <p:spPr bwMode="auto">
          <a:xfrm>
            <a:off x="3657600" y="4800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4" name="WordArt 1052"/>
          <p:cNvSpPr>
            <a:spLocks noChangeArrowheads="1" noChangeShapeType="1" noTextEdit="1"/>
          </p:cNvSpPr>
          <p:nvPr/>
        </p:nvSpPr>
        <p:spPr bwMode="auto">
          <a:xfrm>
            <a:off x="4191000" y="4953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29732" name="Oval 1060"/>
          <p:cNvSpPr>
            <a:spLocks noChangeArrowheads="1"/>
          </p:cNvSpPr>
          <p:nvPr/>
        </p:nvSpPr>
        <p:spPr bwMode="auto">
          <a:xfrm>
            <a:off x="2743200" y="1828800"/>
            <a:ext cx="2819400" cy="914400"/>
          </a:xfrm>
          <a:prstGeom prst="ellips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WordArt 1062"/>
          <p:cNvSpPr>
            <a:spLocks noChangeArrowheads="1" noChangeShapeType="1" noTextEdit="1"/>
          </p:cNvSpPr>
          <p:nvPr/>
        </p:nvSpPr>
        <p:spPr bwMode="auto">
          <a:xfrm>
            <a:off x="457200" y="533400"/>
            <a:ext cx="1981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try:</a:t>
            </a:r>
          </a:p>
        </p:txBody>
      </p:sp>
      <p:graphicFrame>
        <p:nvGraphicFramePr>
          <p:cNvPr id="2050" name="Object 1063"/>
          <p:cNvGraphicFramePr>
            <a:graphicFrameLocks noChangeAspect="1"/>
          </p:cNvGraphicFramePr>
          <p:nvPr/>
        </p:nvGraphicFramePr>
        <p:xfrm>
          <a:off x="4724400" y="304800"/>
          <a:ext cx="4222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TestCheck Worksheet Builder Equation" r:id="rId3" imgW="164880" imgH="419040" progId="Equation">
                  <p:embed/>
                </p:oleObj>
              </mc:Choice>
              <mc:Fallback>
                <p:oleObj name="TestCheck Worksheet Builder Equation" r:id="rId3" imgW="164880" imgH="419040" progId="Equation">
                  <p:embed/>
                  <p:pic>
                    <p:nvPicPr>
                      <p:cNvPr id="0" name="Object 1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04800"/>
                        <a:ext cx="4222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  <p:bldP spid="29703" grpId="0" animBg="1"/>
      <p:bldP spid="29704" grpId="0" animBg="1"/>
      <p:bldP spid="29705" grpId="0" animBg="1"/>
      <p:bldP spid="29706" grpId="0" animBg="1"/>
      <p:bldP spid="29707" grpId="0" animBg="1"/>
      <p:bldP spid="29708" grpId="0" animBg="1"/>
      <p:bldP spid="29709" grpId="0" animBg="1"/>
      <p:bldP spid="29710" grpId="0" animBg="1"/>
      <p:bldP spid="29711" grpId="0" animBg="1"/>
      <p:bldP spid="29712" grpId="0" animBg="1"/>
      <p:bldP spid="29713" grpId="0" animBg="1"/>
      <p:bldP spid="29720" grpId="0" animBg="1"/>
      <p:bldP spid="29721" grpId="0" animBg="1"/>
      <p:bldP spid="29722" grpId="0" animBg="1"/>
      <p:bldP spid="29723" grpId="0" animBg="1"/>
      <p:bldP spid="29724" grpId="0" animBg="1"/>
      <p:bldP spid="297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2209800" y="5334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Essential Question</a:t>
            </a:r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381000" y="1447800"/>
            <a:ext cx="84582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How do I express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mixed numbers as decimals ?</a:t>
            </a: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685800" y="3200400"/>
            <a:ext cx="784860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Set up long division 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  on the fraction part</a:t>
            </a:r>
          </a:p>
        </p:txBody>
      </p:sp>
      <p:sp>
        <p:nvSpPr>
          <p:cNvPr id="9224" name="WordArt 8"/>
          <p:cNvSpPr>
            <a:spLocks noChangeArrowheads="1" noChangeShapeType="1" noTextEdit="1"/>
          </p:cNvSpPr>
          <p:nvPr/>
        </p:nvSpPr>
        <p:spPr bwMode="auto">
          <a:xfrm>
            <a:off x="1066800" y="5029200"/>
            <a:ext cx="70104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Place whole number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  in front of decimal 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2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2133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Example: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4953000" y="76200"/>
          <a:ext cx="108426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228600" imgH="393480" progId="Equation.DSMT4">
                  <p:embed/>
                </p:oleObj>
              </mc:Choice>
              <mc:Fallback>
                <p:oleObj name="Equation" r:id="rId3" imgW="22860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76200"/>
                        <a:ext cx="108426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2971800" y="333375"/>
            <a:ext cx="196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Convert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867400" y="333375"/>
            <a:ext cx="2936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to a decimal.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990600" y="21336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WordArt 8"/>
          <p:cNvSpPr>
            <a:spLocks noChangeArrowheads="1" noChangeShapeType="1" noTextEdit="1"/>
          </p:cNvSpPr>
          <p:nvPr/>
        </p:nvSpPr>
        <p:spPr bwMode="auto">
          <a:xfrm flipH="1">
            <a:off x="1752600" y="1828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7177" name="WordArt 9"/>
          <p:cNvSpPr>
            <a:spLocks noChangeArrowheads="1" noChangeShapeType="1" noTextEdit="1"/>
          </p:cNvSpPr>
          <p:nvPr/>
        </p:nvSpPr>
        <p:spPr bwMode="auto">
          <a:xfrm>
            <a:off x="1295400" y="15240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5</a:t>
            </a:r>
          </a:p>
        </p:txBody>
      </p:sp>
      <p:sp>
        <p:nvSpPr>
          <p:cNvPr id="7178" name="WordArt 10"/>
          <p:cNvSpPr>
            <a:spLocks noChangeArrowheads="1" noChangeShapeType="1" noTextEdit="1"/>
          </p:cNvSpPr>
          <p:nvPr/>
        </p:nvSpPr>
        <p:spPr bwMode="auto">
          <a:xfrm>
            <a:off x="1981200" y="15240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1</a:t>
            </a:r>
          </a:p>
        </p:txBody>
      </p:sp>
      <p:sp>
        <p:nvSpPr>
          <p:cNvPr id="7179" name="WordArt 11"/>
          <p:cNvSpPr>
            <a:spLocks noChangeArrowheads="1" noChangeShapeType="1" noTextEdit="1"/>
          </p:cNvSpPr>
          <p:nvPr/>
        </p:nvSpPr>
        <p:spPr bwMode="auto">
          <a:xfrm>
            <a:off x="1066800" y="2819400"/>
            <a:ext cx="1371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- 8</a:t>
            </a:r>
          </a:p>
        </p:txBody>
      </p:sp>
      <p:sp>
        <p:nvSpPr>
          <p:cNvPr id="7180" name="Freeform 12"/>
          <p:cNvSpPr>
            <a:spLocks/>
          </p:cNvSpPr>
          <p:nvPr/>
        </p:nvSpPr>
        <p:spPr bwMode="auto">
          <a:xfrm>
            <a:off x="838200" y="2133600"/>
            <a:ext cx="431800" cy="825500"/>
          </a:xfrm>
          <a:custGeom>
            <a:avLst/>
            <a:gdLst>
              <a:gd name="T0" fmla="*/ 96 w 272"/>
              <a:gd name="T1" fmla="*/ 0 h 520"/>
              <a:gd name="T2" fmla="*/ 240 w 272"/>
              <a:gd name="T3" fmla="*/ 96 h 520"/>
              <a:gd name="T4" fmla="*/ 240 w 272"/>
              <a:gd name="T5" fmla="*/ 240 h 520"/>
              <a:gd name="T6" fmla="*/ 48 w 272"/>
              <a:gd name="T7" fmla="*/ 480 h 520"/>
              <a:gd name="T8" fmla="*/ 0 w 272"/>
              <a:gd name="T9" fmla="*/ 480 h 5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"/>
              <a:gd name="T16" fmla="*/ 0 h 520"/>
              <a:gd name="T17" fmla="*/ 272 w 272"/>
              <a:gd name="T18" fmla="*/ 520 h 5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" h="520">
                <a:moveTo>
                  <a:pt x="96" y="0"/>
                </a:moveTo>
                <a:cubicBezTo>
                  <a:pt x="156" y="28"/>
                  <a:pt x="216" y="56"/>
                  <a:pt x="240" y="96"/>
                </a:cubicBezTo>
                <a:cubicBezTo>
                  <a:pt x="264" y="136"/>
                  <a:pt x="272" y="176"/>
                  <a:pt x="240" y="240"/>
                </a:cubicBezTo>
                <a:cubicBezTo>
                  <a:pt x="208" y="304"/>
                  <a:pt x="88" y="440"/>
                  <a:pt x="48" y="480"/>
                </a:cubicBezTo>
                <a:cubicBezTo>
                  <a:pt x="8" y="520"/>
                  <a:pt x="4" y="500"/>
                  <a:pt x="0" y="48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WordArt 13"/>
          <p:cNvSpPr>
            <a:spLocks noChangeArrowheads="1" noChangeShapeType="1" noTextEdit="1"/>
          </p:cNvSpPr>
          <p:nvPr/>
        </p:nvSpPr>
        <p:spPr bwMode="auto">
          <a:xfrm>
            <a:off x="609600" y="22860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8</a:t>
            </a:r>
          </a:p>
        </p:txBody>
      </p:sp>
      <p:sp>
        <p:nvSpPr>
          <p:cNvPr id="7182" name="WordArt 14"/>
          <p:cNvSpPr>
            <a:spLocks noChangeArrowheads="1" noChangeShapeType="1" noTextEdit="1"/>
          </p:cNvSpPr>
          <p:nvPr/>
        </p:nvSpPr>
        <p:spPr bwMode="auto">
          <a:xfrm>
            <a:off x="1447800" y="2286000"/>
            <a:ext cx="228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1</a:t>
            </a:r>
          </a:p>
        </p:txBody>
      </p:sp>
      <p:sp>
        <p:nvSpPr>
          <p:cNvPr id="7183" name="WordArt 15"/>
          <p:cNvSpPr>
            <a:spLocks noChangeArrowheads="1" noChangeShapeType="1" noTextEdit="1"/>
          </p:cNvSpPr>
          <p:nvPr/>
        </p:nvSpPr>
        <p:spPr bwMode="auto">
          <a:xfrm>
            <a:off x="1752600" y="2286000"/>
            <a:ext cx="1143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.00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1219200" y="3200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WordArt 17"/>
          <p:cNvSpPr>
            <a:spLocks noChangeArrowheads="1" noChangeShapeType="1" noTextEdit="1"/>
          </p:cNvSpPr>
          <p:nvPr/>
        </p:nvSpPr>
        <p:spPr bwMode="auto">
          <a:xfrm>
            <a:off x="1905000" y="33528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2</a:t>
            </a: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2667000" y="2590800"/>
            <a:ext cx="0" cy="6096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7" name="WordArt 19"/>
          <p:cNvSpPr>
            <a:spLocks noChangeArrowheads="1" noChangeShapeType="1" noTextEdit="1"/>
          </p:cNvSpPr>
          <p:nvPr/>
        </p:nvSpPr>
        <p:spPr bwMode="auto">
          <a:xfrm>
            <a:off x="4191000" y="1676400"/>
            <a:ext cx="4572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* Set up long division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   on the fraction part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   and complete the division.</a:t>
            </a:r>
          </a:p>
        </p:txBody>
      </p:sp>
      <p:sp>
        <p:nvSpPr>
          <p:cNvPr id="7193" name="WordArt 25"/>
          <p:cNvSpPr>
            <a:spLocks noChangeArrowheads="1" noChangeShapeType="1" noTextEdit="1"/>
          </p:cNvSpPr>
          <p:nvPr/>
        </p:nvSpPr>
        <p:spPr bwMode="auto">
          <a:xfrm>
            <a:off x="2438400" y="33528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7194" name="WordArt 26"/>
          <p:cNvSpPr>
            <a:spLocks noChangeArrowheads="1" noChangeShapeType="1" noTextEdit="1"/>
          </p:cNvSpPr>
          <p:nvPr/>
        </p:nvSpPr>
        <p:spPr bwMode="auto">
          <a:xfrm>
            <a:off x="2438400" y="15240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2</a:t>
            </a:r>
          </a:p>
        </p:txBody>
      </p:sp>
      <p:sp>
        <p:nvSpPr>
          <p:cNvPr id="7195" name="WordArt 27"/>
          <p:cNvSpPr>
            <a:spLocks noChangeArrowheads="1" noChangeShapeType="1" noTextEdit="1"/>
          </p:cNvSpPr>
          <p:nvPr/>
        </p:nvSpPr>
        <p:spPr bwMode="auto">
          <a:xfrm>
            <a:off x="1524000" y="3810000"/>
            <a:ext cx="1295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-16</a:t>
            </a:r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1905000" y="42672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7" name="WordArt 29"/>
          <p:cNvSpPr>
            <a:spLocks noChangeArrowheads="1" noChangeShapeType="1" noTextEdit="1"/>
          </p:cNvSpPr>
          <p:nvPr/>
        </p:nvSpPr>
        <p:spPr bwMode="auto">
          <a:xfrm>
            <a:off x="2362200" y="4419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4</a:t>
            </a:r>
          </a:p>
        </p:txBody>
      </p:sp>
      <p:sp>
        <p:nvSpPr>
          <p:cNvPr id="7198" name="WordArt 30"/>
          <p:cNvSpPr>
            <a:spLocks noChangeArrowheads="1" noChangeShapeType="1" noTextEdit="1"/>
          </p:cNvSpPr>
          <p:nvPr/>
        </p:nvSpPr>
        <p:spPr bwMode="auto">
          <a:xfrm>
            <a:off x="2971800" y="2286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3200400" y="2667000"/>
            <a:ext cx="0" cy="15240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0" name="WordArt 32"/>
          <p:cNvSpPr>
            <a:spLocks noChangeArrowheads="1" noChangeShapeType="1" noTextEdit="1"/>
          </p:cNvSpPr>
          <p:nvPr/>
        </p:nvSpPr>
        <p:spPr bwMode="auto">
          <a:xfrm>
            <a:off x="2971800" y="4419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7201" name="WordArt 33"/>
          <p:cNvSpPr>
            <a:spLocks noChangeArrowheads="1" noChangeShapeType="1" noTextEdit="1"/>
          </p:cNvSpPr>
          <p:nvPr/>
        </p:nvSpPr>
        <p:spPr bwMode="auto">
          <a:xfrm>
            <a:off x="2971800" y="15240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5</a:t>
            </a:r>
          </a:p>
        </p:txBody>
      </p:sp>
      <p:sp>
        <p:nvSpPr>
          <p:cNvPr id="7202" name="WordArt 34"/>
          <p:cNvSpPr>
            <a:spLocks noChangeArrowheads="1" noChangeShapeType="1" noTextEdit="1"/>
          </p:cNvSpPr>
          <p:nvPr/>
        </p:nvSpPr>
        <p:spPr bwMode="auto">
          <a:xfrm>
            <a:off x="2057400" y="4876800"/>
            <a:ext cx="1371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6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-40</a:t>
            </a:r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286000" y="5334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4" name="WordArt 36"/>
          <p:cNvSpPr>
            <a:spLocks noChangeArrowheads="1" noChangeShapeType="1" noTextEdit="1"/>
          </p:cNvSpPr>
          <p:nvPr/>
        </p:nvSpPr>
        <p:spPr bwMode="auto">
          <a:xfrm>
            <a:off x="2971800" y="5410200"/>
            <a:ext cx="457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338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7205" name="Oval 37"/>
          <p:cNvSpPr>
            <a:spLocks noChangeArrowheads="1"/>
          </p:cNvSpPr>
          <p:nvPr/>
        </p:nvSpPr>
        <p:spPr bwMode="auto">
          <a:xfrm>
            <a:off x="990600" y="1295400"/>
            <a:ext cx="2819400" cy="914400"/>
          </a:xfrm>
          <a:prstGeom prst="ellips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8366125" y="61372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</a:t>
            </a:r>
          </a:p>
        </p:txBody>
      </p:sp>
      <p:sp>
        <p:nvSpPr>
          <p:cNvPr id="7208" name="WordArt 40"/>
          <p:cNvSpPr>
            <a:spLocks noChangeArrowheads="1" noChangeShapeType="1" noTextEdit="1"/>
          </p:cNvSpPr>
          <p:nvPr/>
        </p:nvSpPr>
        <p:spPr bwMode="auto">
          <a:xfrm>
            <a:off x="4876800" y="3429000"/>
            <a:ext cx="3429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Place whole number 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  in front of decimal</a:t>
            </a:r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 flipH="1">
            <a:off x="1676400" y="914400"/>
            <a:ext cx="3276600" cy="45720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10" name="WordArt 42"/>
          <p:cNvSpPr>
            <a:spLocks noChangeArrowheads="1" noChangeShapeType="1" noTextEdit="1"/>
          </p:cNvSpPr>
          <p:nvPr/>
        </p:nvSpPr>
        <p:spPr bwMode="auto">
          <a:xfrm>
            <a:off x="4953000" y="5029200"/>
            <a:ext cx="3124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This is the final answer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  <p:bldP spid="7181" grpId="0" animBg="1"/>
      <p:bldP spid="7182" grpId="0" animBg="1"/>
      <p:bldP spid="7183" grpId="0" animBg="1"/>
      <p:bldP spid="7184" grpId="0" animBg="1"/>
      <p:bldP spid="7185" grpId="0" animBg="1"/>
      <p:bldP spid="7186" grpId="0" animBg="1"/>
      <p:bldP spid="7187" grpId="0" animBg="1"/>
      <p:bldP spid="7193" grpId="0" animBg="1"/>
      <p:bldP spid="7194" grpId="0" animBg="1"/>
      <p:bldP spid="7195" grpId="0" animBg="1"/>
      <p:bldP spid="7196" grpId="0" animBg="1"/>
      <p:bldP spid="7197" grpId="0" animBg="1"/>
      <p:bldP spid="7198" grpId="0" animBg="1"/>
      <p:bldP spid="7199" grpId="0" animBg="1"/>
      <p:bldP spid="7200" grpId="0" animBg="1"/>
      <p:bldP spid="7201" grpId="0" animBg="1"/>
      <p:bldP spid="7202" grpId="0" animBg="1"/>
      <p:bldP spid="7203" grpId="0" animBg="1"/>
      <p:bldP spid="7204" grpId="0" animBg="1"/>
      <p:bldP spid="7205" grpId="0" animBg="1"/>
      <p:bldP spid="7207" grpId="0" autoUpdateAnimBg="0"/>
      <p:bldP spid="7208" grpId="0" animBg="1"/>
      <p:bldP spid="7209" grpId="0" animBg="1"/>
      <p:bldP spid="72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07" name="Text Box 1059"/>
          <p:cNvSpPr txBox="1">
            <a:spLocks noChangeArrowheads="1"/>
          </p:cNvSpPr>
          <p:nvPr/>
        </p:nvSpPr>
        <p:spPr bwMode="auto">
          <a:xfrm>
            <a:off x="8366125" y="61372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</a:t>
            </a:r>
          </a:p>
        </p:txBody>
      </p:sp>
      <p:sp>
        <p:nvSpPr>
          <p:cNvPr id="28709" name="Line 1061"/>
          <p:cNvSpPr>
            <a:spLocks noChangeShapeType="1"/>
          </p:cNvSpPr>
          <p:nvPr/>
        </p:nvSpPr>
        <p:spPr bwMode="auto">
          <a:xfrm flipH="1">
            <a:off x="2819400" y="838200"/>
            <a:ext cx="1905000" cy="83820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1" name="Text Box 1062"/>
          <p:cNvSpPr txBox="1">
            <a:spLocks noChangeArrowheads="1"/>
          </p:cNvSpPr>
          <p:nvPr/>
        </p:nvSpPr>
        <p:spPr bwMode="auto">
          <a:xfrm>
            <a:off x="2590800" y="304800"/>
            <a:ext cx="196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Convert</a:t>
            </a:r>
          </a:p>
        </p:txBody>
      </p:sp>
      <p:sp>
        <p:nvSpPr>
          <p:cNvPr id="4102" name="Text Box 1063"/>
          <p:cNvSpPr txBox="1">
            <a:spLocks noChangeArrowheads="1"/>
          </p:cNvSpPr>
          <p:nvPr/>
        </p:nvSpPr>
        <p:spPr bwMode="auto">
          <a:xfrm>
            <a:off x="5791200" y="304800"/>
            <a:ext cx="2936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to a decimal.</a:t>
            </a:r>
          </a:p>
        </p:txBody>
      </p:sp>
      <p:sp>
        <p:nvSpPr>
          <p:cNvPr id="4103" name="WordArt 1064"/>
          <p:cNvSpPr>
            <a:spLocks noChangeArrowheads="1" noChangeShapeType="1" noTextEdit="1"/>
          </p:cNvSpPr>
          <p:nvPr/>
        </p:nvSpPr>
        <p:spPr bwMode="auto">
          <a:xfrm>
            <a:off x="533400" y="533400"/>
            <a:ext cx="1981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try:</a:t>
            </a:r>
          </a:p>
        </p:txBody>
      </p:sp>
      <p:graphicFrame>
        <p:nvGraphicFramePr>
          <p:cNvPr id="4098" name="Object 1065"/>
          <p:cNvGraphicFramePr>
            <a:graphicFrameLocks noChangeAspect="1"/>
          </p:cNvGraphicFramePr>
          <p:nvPr/>
        </p:nvGraphicFramePr>
        <p:xfrm>
          <a:off x="4724400" y="228600"/>
          <a:ext cx="9413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TestCheck Worksheet Builder Equation" r:id="rId3" imgW="368280" imgH="419040" progId="Equation">
                  <p:embed/>
                </p:oleObj>
              </mc:Choice>
              <mc:Fallback>
                <p:oleObj name="TestCheck Worksheet Builder Equation" r:id="rId3" imgW="368280" imgH="419040" progId="Equation">
                  <p:embed/>
                  <p:pic>
                    <p:nvPicPr>
                      <p:cNvPr id="0" name="Object 10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28600"/>
                        <a:ext cx="94138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14" name="Line 1066"/>
          <p:cNvSpPr>
            <a:spLocks noChangeShapeType="1"/>
          </p:cNvSpPr>
          <p:nvPr/>
        </p:nvSpPr>
        <p:spPr bwMode="auto">
          <a:xfrm>
            <a:off x="2362200" y="22860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5" name="WordArt 1067"/>
          <p:cNvSpPr>
            <a:spLocks noChangeArrowheads="1" noChangeShapeType="1" noTextEdit="1"/>
          </p:cNvSpPr>
          <p:nvPr/>
        </p:nvSpPr>
        <p:spPr bwMode="auto">
          <a:xfrm flipH="1">
            <a:off x="3200400" y="2133600"/>
            <a:ext cx="762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Signboard"/>
              </a:rPr>
              <a:t>.</a:t>
            </a:r>
          </a:p>
        </p:txBody>
      </p:sp>
      <p:sp>
        <p:nvSpPr>
          <p:cNvPr id="28716" name="WordArt 1068"/>
          <p:cNvSpPr>
            <a:spLocks noChangeArrowheads="1" noChangeShapeType="1" noTextEdit="1"/>
          </p:cNvSpPr>
          <p:nvPr/>
        </p:nvSpPr>
        <p:spPr bwMode="auto">
          <a:xfrm>
            <a:off x="2438400" y="1752600"/>
            <a:ext cx="609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12</a:t>
            </a:r>
          </a:p>
        </p:txBody>
      </p:sp>
      <p:sp>
        <p:nvSpPr>
          <p:cNvPr id="28717" name="WordArt 1069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6</a:t>
            </a:r>
          </a:p>
        </p:txBody>
      </p:sp>
      <p:sp>
        <p:nvSpPr>
          <p:cNvPr id="28718" name="WordArt 1070"/>
          <p:cNvSpPr>
            <a:spLocks noChangeArrowheads="1" noChangeShapeType="1" noTextEdit="1"/>
          </p:cNvSpPr>
          <p:nvPr/>
        </p:nvSpPr>
        <p:spPr bwMode="auto">
          <a:xfrm>
            <a:off x="2362200" y="2971800"/>
            <a:ext cx="1371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-48</a:t>
            </a:r>
          </a:p>
        </p:txBody>
      </p:sp>
      <p:sp>
        <p:nvSpPr>
          <p:cNvPr id="28719" name="Freeform 1071"/>
          <p:cNvSpPr>
            <a:spLocks/>
          </p:cNvSpPr>
          <p:nvPr/>
        </p:nvSpPr>
        <p:spPr bwMode="auto">
          <a:xfrm>
            <a:off x="2209800" y="2286000"/>
            <a:ext cx="431800" cy="825500"/>
          </a:xfrm>
          <a:custGeom>
            <a:avLst/>
            <a:gdLst>
              <a:gd name="T0" fmla="*/ 96 w 272"/>
              <a:gd name="T1" fmla="*/ 0 h 520"/>
              <a:gd name="T2" fmla="*/ 240 w 272"/>
              <a:gd name="T3" fmla="*/ 96 h 520"/>
              <a:gd name="T4" fmla="*/ 240 w 272"/>
              <a:gd name="T5" fmla="*/ 240 h 520"/>
              <a:gd name="T6" fmla="*/ 48 w 272"/>
              <a:gd name="T7" fmla="*/ 480 h 520"/>
              <a:gd name="T8" fmla="*/ 0 w 272"/>
              <a:gd name="T9" fmla="*/ 480 h 5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"/>
              <a:gd name="T16" fmla="*/ 0 h 520"/>
              <a:gd name="T17" fmla="*/ 272 w 272"/>
              <a:gd name="T18" fmla="*/ 520 h 5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" h="520">
                <a:moveTo>
                  <a:pt x="96" y="0"/>
                </a:moveTo>
                <a:cubicBezTo>
                  <a:pt x="156" y="28"/>
                  <a:pt x="216" y="56"/>
                  <a:pt x="240" y="96"/>
                </a:cubicBezTo>
                <a:cubicBezTo>
                  <a:pt x="264" y="136"/>
                  <a:pt x="272" y="176"/>
                  <a:pt x="240" y="240"/>
                </a:cubicBezTo>
                <a:cubicBezTo>
                  <a:pt x="208" y="304"/>
                  <a:pt x="88" y="440"/>
                  <a:pt x="48" y="480"/>
                </a:cubicBezTo>
                <a:cubicBezTo>
                  <a:pt x="8" y="520"/>
                  <a:pt x="4" y="500"/>
                  <a:pt x="0" y="48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0" name="WordArt 1072"/>
          <p:cNvSpPr>
            <a:spLocks noChangeArrowheads="1" noChangeShapeType="1" noTextEdit="1"/>
          </p:cNvSpPr>
          <p:nvPr/>
        </p:nvSpPr>
        <p:spPr bwMode="auto">
          <a:xfrm>
            <a:off x="1981200" y="24384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8</a:t>
            </a:r>
          </a:p>
        </p:txBody>
      </p:sp>
      <p:sp>
        <p:nvSpPr>
          <p:cNvPr id="28721" name="WordArt 1073"/>
          <p:cNvSpPr>
            <a:spLocks noChangeArrowheads="1" noChangeShapeType="1" noTextEdit="1"/>
          </p:cNvSpPr>
          <p:nvPr/>
        </p:nvSpPr>
        <p:spPr bwMode="auto">
          <a:xfrm>
            <a:off x="2743200" y="24384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5</a:t>
            </a:r>
          </a:p>
        </p:txBody>
      </p:sp>
      <p:sp>
        <p:nvSpPr>
          <p:cNvPr id="28722" name="WordArt 1074"/>
          <p:cNvSpPr>
            <a:spLocks noChangeArrowheads="1" noChangeShapeType="1" noTextEdit="1"/>
          </p:cNvSpPr>
          <p:nvPr/>
        </p:nvSpPr>
        <p:spPr bwMode="auto">
          <a:xfrm>
            <a:off x="3200400" y="2438400"/>
            <a:ext cx="1066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.00</a:t>
            </a:r>
          </a:p>
        </p:txBody>
      </p:sp>
      <p:sp>
        <p:nvSpPr>
          <p:cNvPr id="28723" name="Line 1075"/>
          <p:cNvSpPr>
            <a:spLocks noChangeShapeType="1"/>
          </p:cNvSpPr>
          <p:nvPr/>
        </p:nvSpPr>
        <p:spPr bwMode="auto">
          <a:xfrm>
            <a:off x="2590800" y="34290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4" name="WordArt 1076"/>
          <p:cNvSpPr>
            <a:spLocks noChangeArrowheads="1" noChangeShapeType="1" noTextEdit="1"/>
          </p:cNvSpPr>
          <p:nvPr/>
        </p:nvSpPr>
        <p:spPr bwMode="auto">
          <a:xfrm>
            <a:off x="3352800" y="35052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2</a:t>
            </a:r>
          </a:p>
        </p:txBody>
      </p:sp>
      <p:sp>
        <p:nvSpPr>
          <p:cNvPr id="28725" name="Line 1077"/>
          <p:cNvSpPr>
            <a:spLocks noChangeShapeType="1"/>
          </p:cNvSpPr>
          <p:nvPr/>
        </p:nvSpPr>
        <p:spPr bwMode="auto">
          <a:xfrm>
            <a:off x="4038600" y="2743200"/>
            <a:ext cx="0" cy="6096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26" name="WordArt 1078"/>
          <p:cNvSpPr>
            <a:spLocks noChangeArrowheads="1" noChangeShapeType="1" noTextEdit="1"/>
          </p:cNvSpPr>
          <p:nvPr/>
        </p:nvSpPr>
        <p:spPr bwMode="auto">
          <a:xfrm>
            <a:off x="3886200" y="35052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28727" name="WordArt 1079"/>
          <p:cNvSpPr>
            <a:spLocks noChangeArrowheads="1" noChangeShapeType="1" noTextEdit="1"/>
          </p:cNvSpPr>
          <p:nvPr/>
        </p:nvSpPr>
        <p:spPr bwMode="auto">
          <a:xfrm>
            <a:off x="3886200" y="17526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2</a:t>
            </a:r>
          </a:p>
        </p:txBody>
      </p:sp>
      <p:sp>
        <p:nvSpPr>
          <p:cNvPr id="28728" name="WordArt 1080"/>
          <p:cNvSpPr>
            <a:spLocks noChangeArrowheads="1" noChangeShapeType="1" noTextEdit="1"/>
          </p:cNvSpPr>
          <p:nvPr/>
        </p:nvSpPr>
        <p:spPr bwMode="auto">
          <a:xfrm>
            <a:off x="2971800" y="3962400"/>
            <a:ext cx="1295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-16</a:t>
            </a:r>
          </a:p>
        </p:txBody>
      </p:sp>
      <p:sp>
        <p:nvSpPr>
          <p:cNvPr id="28729" name="Line 1081"/>
          <p:cNvSpPr>
            <a:spLocks noChangeShapeType="1"/>
          </p:cNvSpPr>
          <p:nvPr/>
        </p:nvSpPr>
        <p:spPr bwMode="auto">
          <a:xfrm>
            <a:off x="3276600" y="4419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0" name="WordArt 1082"/>
          <p:cNvSpPr>
            <a:spLocks noChangeArrowheads="1" noChangeShapeType="1" noTextEdit="1"/>
          </p:cNvSpPr>
          <p:nvPr/>
        </p:nvSpPr>
        <p:spPr bwMode="auto">
          <a:xfrm>
            <a:off x="3733800" y="4572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4</a:t>
            </a:r>
          </a:p>
        </p:txBody>
      </p:sp>
      <p:sp>
        <p:nvSpPr>
          <p:cNvPr id="28731" name="WordArt 1083"/>
          <p:cNvSpPr>
            <a:spLocks noChangeArrowheads="1" noChangeShapeType="1" noTextEdit="1"/>
          </p:cNvSpPr>
          <p:nvPr/>
        </p:nvSpPr>
        <p:spPr bwMode="auto">
          <a:xfrm>
            <a:off x="4343400" y="2438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28732" name="Line 1084"/>
          <p:cNvSpPr>
            <a:spLocks noChangeShapeType="1"/>
          </p:cNvSpPr>
          <p:nvPr/>
        </p:nvSpPr>
        <p:spPr bwMode="auto">
          <a:xfrm>
            <a:off x="4572000" y="2819400"/>
            <a:ext cx="0" cy="15240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33" name="WordArt 1085"/>
          <p:cNvSpPr>
            <a:spLocks noChangeArrowheads="1" noChangeShapeType="1" noTextEdit="1"/>
          </p:cNvSpPr>
          <p:nvPr/>
        </p:nvSpPr>
        <p:spPr bwMode="auto">
          <a:xfrm>
            <a:off x="4343400" y="4572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28734" name="WordArt 1086"/>
          <p:cNvSpPr>
            <a:spLocks noChangeArrowheads="1" noChangeShapeType="1" noTextEdit="1"/>
          </p:cNvSpPr>
          <p:nvPr/>
        </p:nvSpPr>
        <p:spPr bwMode="auto">
          <a:xfrm>
            <a:off x="4343400" y="17526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5</a:t>
            </a:r>
          </a:p>
        </p:txBody>
      </p:sp>
      <p:sp>
        <p:nvSpPr>
          <p:cNvPr id="28735" name="WordArt 1087"/>
          <p:cNvSpPr>
            <a:spLocks noChangeArrowheads="1" noChangeShapeType="1" noTextEdit="1"/>
          </p:cNvSpPr>
          <p:nvPr/>
        </p:nvSpPr>
        <p:spPr bwMode="auto">
          <a:xfrm>
            <a:off x="3429000" y="5029200"/>
            <a:ext cx="1371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6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-40</a:t>
            </a:r>
          </a:p>
        </p:txBody>
      </p:sp>
      <p:sp>
        <p:nvSpPr>
          <p:cNvPr id="28736" name="Line 1088"/>
          <p:cNvSpPr>
            <a:spLocks noChangeShapeType="1"/>
          </p:cNvSpPr>
          <p:nvPr/>
        </p:nvSpPr>
        <p:spPr bwMode="auto">
          <a:xfrm>
            <a:off x="3657600" y="54864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7" name="WordArt 1089"/>
          <p:cNvSpPr>
            <a:spLocks noChangeArrowheads="1" noChangeShapeType="1" noTextEdit="1"/>
          </p:cNvSpPr>
          <p:nvPr/>
        </p:nvSpPr>
        <p:spPr bwMode="auto">
          <a:xfrm>
            <a:off x="4343400" y="5562600"/>
            <a:ext cx="457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338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28738" name="Oval 1090"/>
          <p:cNvSpPr>
            <a:spLocks noChangeArrowheads="1"/>
          </p:cNvSpPr>
          <p:nvPr/>
        </p:nvSpPr>
        <p:spPr bwMode="auto">
          <a:xfrm>
            <a:off x="1981200" y="1447800"/>
            <a:ext cx="3200400" cy="914400"/>
          </a:xfrm>
          <a:prstGeom prst="ellips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8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8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8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8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8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8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8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8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8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8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8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8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8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8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8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7" grpId="0" autoUpdateAnimBg="0"/>
      <p:bldP spid="28709" grpId="0" animBg="1"/>
      <p:bldP spid="28714" grpId="0" animBg="1"/>
      <p:bldP spid="28715" grpId="0" animBg="1"/>
      <p:bldP spid="28716" grpId="0" animBg="1"/>
      <p:bldP spid="28717" grpId="0" animBg="1"/>
      <p:bldP spid="28718" grpId="0" animBg="1"/>
      <p:bldP spid="28719" grpId="0" animBg="1"/>
      <p:bldP spid="28720" grpId="0" animBg="1"/>
      <p:bldP spid="28721" grpId="0" animBg="1"/>
      <p:bldP spid="28722" grpId="0" animBg="1"/>
      <p:bldP spid="28723" grpId="0" animBg="1"/>
      <p:bldP spid="28724" grpId="0" animBg="1"/>
      <p:bldP spid="28725" grpId="0" animBg="1"/>
      <p:bldP spid="28726" grpId="0" animBg="1"/>
      <p:bldP spid="28727" grpId="0" animBg="1"/>
      <p:bldP spid="28728" grpId="0" animBg="1"/>
      <p:bldP spid="28729" grpId="0" animBg="1"/>
      <p:bldP spid="28730" grpId="0" animBg="1"/>
      <p:bldP spid="28731" grpId="0" animBg="1"/>
      <p:bldP spid="28732" grpId="0" animBg="1"/>
      <p:bldP spid="28733" grpId="0" animBg="1"/>
      <p:bldP spid="28734" grpId="0" animBg="1"/>
      <p:bldP spid="28735" grpId="0" animBg="1"/>
      <p:bldP spid="28736" grpId="0" animBg="1"/>
      <p:bldP spid="28737" grpId="0" animBg="1"/>
      <p:bldP spid="287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Essential Question</a:t>
            </a: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How do I express 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decimals as fractions?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609600" y="5257800"/>
            <a:ext cx="7467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Simplify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304800" y="2971800"/>
            <a:ext cx="8458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Convert decimal to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 base 10 fraction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1600200" y="457200"/>
            <a:ext cx="5791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Examples: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861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</a:rPr>
              <a:t>Convert decimal to base 10 fraction; simplify</a:t>
            </a:r>
          </a:p>
        </p:txBody>
      </p:sp>
      <p:sp>
        <p:nvSpPr>
          <p:cNvPr id="16388" name="WordArt 5"/>
          <p:cNvSpPr>
            <a:spLocks noChangeArrowheads="1" noChangeShapeType="1" noTextEdit="1"/>
          </p:cNvSpPr>
          <p:nvPr/>
        </p:nvSpPr>
        <p:spPr bwMode="auto">
          <a:xfrm>
            <a:off x="1219200" y="2514600"/>
            <a:ext cx="167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0.4 </a:t>
            </a:r>
          </a:p>
        </p:txBody>
      </p:sp>
      <p:sp>
        <p:nvSpPr>
          <p:cNvPr id="14344" name="WordArt 8"/>
          <p:cNvSpPr>
            <a:spLocks noChangeArrowheads="1" noChangeShapeType="1" noTextEdit="1"/>
          </p:cNvSpPr>
          <p:nvPr/>
        </p:nvSpPr>
        <p:spPr bwMode="auto">
          <a:xfrm>
            <a:off x="3886200" y="2895600"/>
            <a:ext cx="838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14345" name="WordArt 9"/>
          <p:cNvSpPr>
            <a:spLocks noChangeArrowheads="1" noChangeShapeType="1" noTextEdit="1"/>
          </p:cNvSpPr>
          <p:nvPr/>
        </p:nvSpPr>
        <p:spPr bwMode="auto">
          <a:xfrm>
            <a:off x="3048000" y="26670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8100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4038600" y="2209800"/>
            <a:ext cx="533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>
            <a:off x="6400800" y="2971800"/>
            <a:ext cx="381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4349" name="WordArt 13"/>
          <p:cNvSpPr>
            <a:spLocks noChangeArrowheads="1" noChangeShapeType="1" noTextEdit="1"/>
          </p:cNvSpPr>
          <p:nvPr/>
        </p:nvSpPr>
        <p:spPr bwMode="auto">
          <a:xfrm>
            <a:off x="5334000" y="2667000"/>
            <a:ext cx="4572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6172200" y="27432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WordArt 15"/>
          <p:cNvSpPr>
            <a:spLocks noChangeArrowheads="1" noChangeShapeType="1" noTextEdit="1"/>
          </p:cNvSpPr>
          <p:nvPr/>
        </p:nvSpPr>
        <p:spPr bwMode="auto">
          <a:xfrm>
            <a:off x="6400800" y="22098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6397" name="WordArt 34"/>
          <p:cNvSpPr>
            <a:spLocks noChangeArrowheads="1" noChangeShapeType="1" noTextEdit="1"/>
          </p:cNvSpPr>
          <p:nvPr/>
        </p:nvSpPr>
        <p:spPr bwMode="auto">
          <a:xfrm>
            <a:off x="1219200" y="4114800"/>
            <a:ext cx="167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0.35 </a:t>
            </a:r>
          </a:p>
        </p:txBody>
      </p:sp>
      <p:sp>
        <p:nvSpPr>
          <p:cNvPr id="14371" name="WordArt 35"/>
          <p:cNvSpPr>
            <a:spLocks noChangeArrowheads="1" noChangeShapeType="1" noTextEdit="1"/>
          </p:cNvSpPr>
          <p:nvPr/>
        </p:nvSpPr>
        <p:spPr bwMode="auto">
          <a:xfrm>
            <a:off x="3886200" y="4495800"/>
            <a:ext cx="838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14372" name="WordArt 36"/>
          <p:cNvSpPr>
            <a:spLocks noChangeArrowheads="1" noChangeShapeType="1" noTextEdit="1"/>
          </p:cNvSpPr>
          <p:nvPr/>
        </p:nvSpPr>
        <p:spPr bwMode="auto">
          <a:xfrm>
            <a:off x="3048000" y="42672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3810000" y="4343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4" name="WordArt 38"/>
          <p:cNvSpPr>
            <a:spLocks noChangeArrowheads="1" noChangeShapeType="1" noTextEdit="1"/>
          </p:cNvSpPr>
          <p:nvPr/>
        </p:nvSpPr>
        <p:spPr bwMode="auto">
          <a:xfrm>
            <a:off x="3886200" y="3733800"/>
            <a:ext cx="685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35</a:t>
            </a:r>
          </a:p>
        </p:txBody>
      </p:sp>
      <p:sp>
        <p:nvSpPr>
          <p:cNvPr id="14375" name="WordArt 39"/>
          <p:cNvSpPr>
            <a:spLocks noChangeArrowheads="1" noChangeShapeType="1" noTextEdit="1"/>
          </p:cNvSpPr>
          <p:nvPr/>
        </p:nvSpPr>
        <p:spPr bwMode="auto">
          <a:xfrm>
            <a:off x="6248400" y="4572000"/>
            <a:ext cx="685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20</a:t>
            </a:r>
          </a:p>
        </p:txBody>
      </p:sp>
      <p:sp>
        <p:nvSpPr>
          <p:cNvPr id="14376" name="WordArt 40"/>
          <p:cNvSpPr>
            <a:spLocks noChangeArrowheads="1" noChangeShapeType="1" noTextEdit="1"/>
          </p:cNvSpPr>
          <p:nvPr/>
        </p:nvSpPr>
        <p:spPr bwMode="auto">
          <a:xfrm>
            <a:off x="5334000" y="4267200"/>
            <a:ext cx="4572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4377" name="Line 41"/>
          <p:cNvSpPr>
            <a:spLocks noChangeShapeType="1"/>
          </p:cNvSpPr>
          <p:nvPr/>
        </p:nvSpPr>
        <p:spPr bwMode="auto">
          <a:xfrm>
            <a:off x="6172200" y="4343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8" name="WordArt 42"/>
          <p:cNvSpPr>
            <a:spLocks noChangeArrowheads="1" noChangeShapeType="1" noTextEdit="1"/>
          </p:cNvSpPr>
          <p:nvPr/>
        </p:nvSpPr>
        <p:spPr bwMode="auto">
          <a:xfrm>
            <a:off x="6400800" y="38862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7</a:t>
            </a:r>
          </a:p>
        </p:txBody>
      </p:sp>
      <p:sp>
        <p:nvSpPr>
          <p:cNvPr id="16406" name="WordArt 43"/>
          <p:cNvSpPr>
            <a:spLocks noChangeArrowheads="1" noChangeShapeType="1" noTextEdit="1"/>
          </p:cNvSpPr>
          <p:nvPr/>
        </p:nvSpPr>
        <p:spPr bwMode="auto">
          <a:xfrm>
            <a:off x="1066800" y="5486400"/>
            <a:ext cx="1676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7.28 </a:t>
            </a:r>
          </a:p>
        </p:txBody>
      </p:sp>
      <p:sp>
        <p:nvSpPr>
          <p:cNvPr id="14380" name="WordArt 44"/>
          <p:cNvSpPr>
            <a:spLocks noChangeArrowheads="1" noChangeShapeType="1" noTextEdit="1"/>
          </p:cNvSpPr>
          <p:nvPr/>
        </p:nvSpPr>
        <p:spPr bwMode="auto">
          <a:xfrm>
            <a:off x="3886200" y="6019800"/>
            <a:ext cx="685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14381" name="WordArt 45"/>
          <p:cNvSpPr>
            <a:spLocks noChangeArrowheads="1" noChangeShapeType="1" noTextEdit="1"/>
          </p:cNvSpPr>
          <p:nvPr/>
        </p:nvSpPr>
        <p:spPr bwMode="auto">
          <a:xfrm>
            <a:off x="2667000" y="57912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4382" name="Line 46"/>
          <p:cNvSpPr>
            <a:spLocks noChangeShapeType="1"/>
          </p:cNvSpPr>
          <p:nvPr/>
        </p:nvSpPr>
        <p:spPr bwMode="auto">
          <a:xfrm>
            <a:off x="3886200" y="5867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3" name="WordArt 47"/>
          <p:cNvSpPr>
            <a:spLocks noChangeArrowheads="1" noChangeShapeType="1" noTextEdit="1"/>
          </p:cNvSpPr>
          <p:nvPr/>
        </p:nvSpPr>
        <p:spPr bwMode="auto">
          <a:xfrm>
            <a:off x="4038600" y="53340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28</a:t>
            </a:r>
          </a:p>
        </p:txBody>
      </p:sp>
      <p:sp>
        <p:nvSpPr>
          <p:cNvPr id="14384" name="WordArt 48"/>
          <p:cNvSpPr>
            <a:spLocks noChangeArrowheads="1" noChangeShapeType="1" noTextEdit="1"/>
          </p:cNvSpPr>
          <p:nvPr/>
        </p:nvSpPr>
        <p:spPr bwMode="auto">
          <a:xfrm>
            <a:off x="6019800" y="6096000"/>
            <a:ext cx="381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50</a:t>
            </a:r>
          </a:p>
        </p:txBody>
      </p:sp>
      <p:sp>
        <p:nvSpPr>
          <p:cNvPr id="14385" name="WordArt 49"/>
          <p:cNvSpPr>
            <a:spLocks noChangeArrowheads="1" noChangeShapeType="1" noTextEdit="1"/>
          </p:cNvSpPr>
          <p:nvPr/>
        </p:nvSpPr>
        <p:spPr bwMode="auto">
          <a:xfrm>
            <a:off x="4800600" y="5791200"/>
            <a:ext cx="3048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4386" name="Line 50"/>
          <p:cNvSpPr>
            <a:spLocks noChangeShapeType="1"/>
          </p:cNvSpPr>
          <p:nvPr/>
        </p:nvSpPr>
        <p:spPr bwMode="auto">
          <a:xfrm>
            <a:off x="5867400" y="5867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7" name="WordArt 51"/>
          <p:cNvSpPr>
            <a:spLocks noChangeArrowheads="1" noChangeShapeType="1" noTextEdit="1"/>
          </p:cNvSpPr>
          <p:nvPr/>
        </p:nvSpPr>
        <p:spPr bwMode="auto">
          <a:xfrm>
            <a:off x="6019800" y="53340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14</a:t>
            </a:r>
          </a:p>
        </p:txBody>
      </p:sp>
      <p:sp>
        <p:nvSpPr>
          <p:cNvPr id="14389" name="WordArt 53"/>
          <p:cNvSpPr>
            <a:spLocks noChangeArrowheads="1" noChangeShapeType="1" noTextEdit="1"/>
          </p:cNvSpPr>
          <p:nvPr/>
        </p:nvSpPr>
        <p:spPr bwMode="auto">
          <a:xfrm>
            <a:off x="3276600" y="55626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7</a:t>
            </a:r>
          </a:p>
        </p:txBody>
      </p:sp>
      <p:sp>
        <p:nvSpPr>
          <p:cNvPr id="14390" name="WordArt 54"/>
          <p:cNvSpPr>
            <a:spLocks noChangeArrowheads="1" noChangeShapeType="1" noTextEdit="1"/>
          </p:cNvSpPr>
          <p:nvPr/>
        </p:nvSpPr>
        <p:spPr bwMode="auto">
          <a:xfrm>
            <a:off x="5334000" y="55626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7</a:t>
            </a:r>
          </a:p>
        </p:txBody>
      </p:sp>
      <p:sp>
        <p:nvSpPr>
          <p:cNvPr id="14391" name="WordArt 55"/>
          <p:cNvSpPr>
            <a:spLocks noChangeArrowheads="1" noChangeShapeType="1" noTextEdit="1"/>
          </p:cNvSpPr>
          <p:nvPr/>
        </p:nvSpPr>
        <p:spPr bwMode="auto">
          <a:xfrm>
            <a:off x="6781800" y="5791200"/>
            <a:ext cx="3048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4396" name="WordArt 60"/>
          <p:cNvSpPr>
            <a:spLocks noChangeArrowheads="1" noChangeShapeType="1" noTextEdit="1"/>
          </p:cNvSpPr>
          <p:nvPr/>
        </p:nvSpPr>
        <p:spPr bwMode="auto">
          <a:xfrm>
            <a:off x="7848600" y="60960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25</a:t>
            </a:r>
          </a:p>
        </p:txBody>
      </p:sp>
      <p:sp>
        <p:nvSpPr>
          <p:cNvPr id="14397" name="Line 61"/>
          <p:cNvSpPr>
            <a:spLocks noChangeShapeType="1"/>
          </p:cNvSpPr>
          <p:nvPr/>
        </p:nvSpPr>
        <p:spPr bwMode="auto">
          <a:xfrm>
            <a:off x="7772400" y="5943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8" name="WordArt 62"/>
          <p:cNvSpPr>
            <a:spLocks noChangeArrowheads="1" noChangeShapeType="1" noTextEdit="1"/>
          </p:cNvSpPr>
          <p:nvPr/>
        </p:nvSpPr>
        <p:spPr bwMode="auto">
          <a:xfrm>
            <a:off x="8001000" y="53340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7</a:t>
            </a:r>
          </a:p>
        </p:txBody>
      </p:sp>
      <p:sp>
        <p:nvSpPr>
          <p:cNvPr id="14399" name="WordArt 63"/>
          <p:cNvSpPr>
            <a:spLocks noChangeArrowheads="1" noChangeShapeType="1" noTextEdit="1"/>
          </p:cNvSpPr>
          <p:nvPr/>
        </p:nvSpPr>
        <p:spPr bwMode="auto">
          <a:xfrm>
            <a:off x="7315200" y="56388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7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4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4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71" grpId="0" animBg="1"/>
      <p:bldP spid="14372" grpId="0" animBg="1"/>
      <p:bldP spid="14373" grpId="0" animBg="1"/>
      <p:bldP spid="14374" grpId="0" animBg="1"/>
      <p:bldP spid="14375" grpId="0" animBg="1"/>
      <p:bldP spid="14376" grpId="0" animBg="1"/>
      <p:bldP spid="14377" grpId="0" animBg="1"/>
      <p:bldP spid="14378" grpId="0" animBg="1"/>
      <p:bldP spid="14380" grpId="0" animBg="1"/>
      <p:bldP spid="14381" grpId="0" animBg="1"/>
      <p:bldP spid="14382" grpId="0" animBg="1"/>
      <p:bldP spid="14383" grpId="0" animBg="1"/>
      <p:bldP spid="14384" grpId="0" animBg="1"/>
      <p:bldP spid="14385" grpId="0" animBg="1"/>
      <p:bldP spid="14386" grpId="0" animBg="1"/>
      <p:bldP spid="14387" grpId="0" animBg="1"/>
      <p:bldP spid="14389" grpId="0" animBg="1"/>
      <p:bldP spid="14390" grpId="0" animBg="1"/>
      <p:bldP spid="14391" grpId="0" animBg="1"/>
      <p:bldP spid="14396" grpId="0" animBg="1"/>
      <p:bldP spid="14397" grpId="0" animBg="1"/>
      <p:bldP spid="14398" grpId="0" animBg="1"/>
      <p:bldP spid="1439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779</Words>
  <Application>Microsoft Office PowerPoint</Application>
  <PresentationFormat>On-screen Show (4:3)</PresentationFormat>
  <Paragraphs>346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Comic Sans MS</vt:lpstr>
      <vt:lpstr>Georgia</vt:lpstr>
      <vt:lpstr>Signboard</vt:lpstr>
      <vt:lpstr>Times New Roman</vt:lpstr>
      <vt:lpstr>Default Design</vt:lpstr>
      <vt:lpstr>Equation</vt:lpstr>
      <vt:lpstr>TestCheck Worksheet Builder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Enrrique Martinez</cp:lastModifiedBy>
  <cp:revision>32</cp:revision>
  <dcterms:created xsi:type="dcterms:W3CDTF">2005-11-07T03:12:46Z</dcterms:created>
  <dcterms:modified xsi:type="dcterms:W3CDTF">2015-10-07T18:11:26Z</dcterms:modified>
</cp:coreProperties>
</file>