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079625"/>
            <a:ext cx="10363200" cy="155575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10000"/>
            <a:ext cx="85344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133600" y="6248400"/>
            <a:ext cx="2235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248400"/>
            <a:ext cx="3149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24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4D07358-7826-434D-8703-B3FE867882B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6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14632-BAC1-41F0-8087-B2330A97965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64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2200" y="106364"/>
            <a:ext cx="2667000" cy="5989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106364"/>
            <a:ext cx="7797800" cy="598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46E90-B5D2-4EB3-B656-45440C3AB8C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5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2EF58-CC51-46CA-9CE9-FD552634983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1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3FB39-23E6-4588-876C-14B93509128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9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524000"/>
            <a:ext cx="523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524000"/>
            <a:ext cx="523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AB56D-86E3-4023-AF7F-B49B3F3D6B5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7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A12B8-B08F-4A62-93CC-4809786462C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6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56D43-D55F-48EF-9152-44EBABC7CC6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76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F61F8-5CC5-4095-AECC-91C1F5241A3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93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B2866-9C5A-43E1-8003-64BC64DD886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9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16E85-893F-41BE-A6A9-C6CCE94154D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0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106364"/>
            <a:ext cx="10668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524000"/>
            <a:ext cx="10668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464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3200" y="6248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23B132-7E63-41B8-BA30-D2EEC9F5E4DB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269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Multiplying Decimals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18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en-US" altLang="en-US"/>
              <a:t>To Multiply: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19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You </a:t>
            </a:r>
            <a:r>
              <a:rPr lang="en-US" altLang="en-US" sz="2800" u="sng"/>
              <a:t>do not</a:t>
            </a:r>
            <a:r>
              <a:rPr lang="en-US" altLang="en-US" sz="2800"/>
              <a:t> line up the factors by the decimal.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Instead, place the number with more digits on top.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Line up the other number underneath, at the right.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Multiply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Count the number of decimal places (from the right) in each factor.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Use the total number of decimal places in your two factors to place the decimal in your product.</a:t>
            </a:r>
          </a:p>
        </p:txBody>
      </p:sp>
    </p:spTree>
    <p:extLst>
      <p:ext uri="{BB962C8B-B14F-4D97-AF65-F5344CB8AC3E}">
        <p14:creationId xmlns:p14="http://schemas.microsoft.com/office/powerpoint/2010/main" val="102205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r>
              <a:rPr lang="en-US" altLang="en-US"/>
              <a:t>Example: </a:t>
            </a:r>
            <a:r>
              <a:rPr lang="en-US" altLang="en-US">
                <a:solidFill>
                  <a:schemeClr val="hlink"/>
                </a:solidFill>
              </a:rPr>
              <a:t>5.63 x 3.7</a:t>
            </a:r>
            <a:endParaRPr lang="en-US" alt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962400" y="1371601"/>
            <a:ext cx="2133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sz="360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63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419600" y="2057401"/>
            <a:ext cx="1143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00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581400" y="19812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429000" y="30480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876800" y="30480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572000" y="11430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2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419600" y="30480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114800" y="11430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4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581400" y="3048001"/>
            <a:ext cx="129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39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876800" y="3657601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00"/>
                </a:solidFill>
                <a:latin typeface="Times New Roman" panose="02020603050405020304" pitchFamily="18" charset="0"/>
              </a:rPr>
              <a:t>0</a:t>
            </a:r>
            <a:endParaRPr lang="en-US" altLang="en-US" sz="6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4114800" y="13716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4572000" y="13716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419600" y="36576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962400" y="36576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114800" y="8382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200400" y="3657601"/>
            <a:ext cx="990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514600" y="3657601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590800" y="47244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4876800" y="46482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495800" y="4648201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4114800" y="2971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  <a:endParaRPr lang="en-US" altLang="en-US" sz="6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962400" y="46482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3733800" y="2971801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3581400" y="46482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3276600" y="3581401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200400" y="4648201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6019800" y="1752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7848600" y="1447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FF00"/>
                </a:solidFill>
                <a:latin typeface="Times New Roman" panose="02020603050405020304" pitchFamily="18" charset="0"/>
              </a:rPr>
              <a:t>two</a:t>
            </a: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6019800" y="2667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7848600" y="2362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FF00"/>
                </a:solidFill>
                <a:latin typeface="Times New Roman" panose="02020603050405020304" pitchFamily="18" charset="0"/>
              </a:rPr>
              <a:t>one</a:t>
            </a: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6096000" y="5181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7848600" y="4876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FF00"/>
                </a:solidFill>
                <a:latin typeface="Times New Roman" panose="02020603050405020304" pitchFamily="18" charset="0"/>
              </a:rPr>
              <a:t>three</a:t>
            </a: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3886200" y="4648201"/>
            <a:ext cx="38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00FF00"/>
                </a:solidFill>
                <a:latin typeface="Times New Roman" panose="02020603050405020304" pitchFamily="18" charset="0"/>
              </a:rPr>
              <a:t>.</a:t>
            </a:r>
            <a:endParaRPr lang="en-US" altLang="en-US" sz="8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4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  <p:bldP spid="20486" grpId="0" animBg="1"/>
      <p:bldP spid="20487" grpId="0" autoUpdateAnimBg="0"/>
      <p:bldP spid="20488" grpId="0" autoUpdateAnimBg="0"/>
      <p:bldP spid="20489" grpId="0" autoUpdateAnimBg="0"/>
      <p:bldP spid="20490" grpId="0" autoUpdateAnimBg="0"/>
      <p:bldP spid="20491" grpId="0" autoUpdateAnimBg="0"/>
      <p:bldP spid="20492" grpId="0" autoUpdateAnimBg="0"/>
      <p:bldP spid="20493" grpId="0" animBg="1"/>
      <p:bldP spid="20494" grpId="0" animBg="1"/>
      <p:bldP spid="20495" grpId="0" autoUpdateAnimBg="0"/>
      <p:bldP spid="20496" grpId="0" autoUpdateAnimBg="0"/>
      <p:bldP spid="20497" grpId="0" autoUpdateAnimBg="0"/>
      <p:bldP spid="20498" grpId="0" autoUpdateAnimBg="0"/>
      <p:bldP spid="20499" grpId="0" autoUpdateAnimBg="0"/>
      <p:bldP spid="20500" grpId="0" animBg="1"/>
      <p:bldP spid="20501" grpId="0" autoUpdateAnimBg="0"/>
      <p:bldP spid="20502" grpId="0" autoUpdateAnimBg="0"/>
      <p:bldP spid="20503" grpId="0" autoUpdateAnimBg="0"/>
      <p:bldP spid="20504" grpId="0" autoUpdateAnimBg="0"/>
      <p:bldP spid="20505" grpId="0" autoUpdateAnimBg="0"/>
      <p:bldP spid="20506" grpId="0" autoUpdateAnimBg="0"/>
      <p:bldP spid="20507" grpId="0" autoUpdateAnimBg="0"/>
      <p:bldP spid="20508" grpId="0" autoUpdateAnimBg="0"/>
      <p:bldP spid="20509" grpId="0" animBg="1"/>
      <p:bldP spid="20510" grpId="0" autoUpdateAnimBg="0"/>
      <p:bldP spid="20511" grpId="0" animBg="1"/>
      <p:bldP spid="20512" grpId="0" autoUpdateAnimBg="0"/>
      <p:bldP spid="20513" grpId="0" animBg="1"/>
      <p:bldP spid="20514" grpId="0" autoUpdateAnimBg="0"/>
      <p:bldP spid="205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en-US" altLang="en-US"/>
              <a:t>Example: 0.53 x 2.618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828800" y="838201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99CCFF"/>
                </a:solidFill>
                <a:latin typeface="Times New Roman" panose="02020603050405020304" pitchFamily="18" charset="0"/>
              </a:rPr>
              <a:t>2.618 has more digits (4) than 0.53 (3), so it goes on top.</a:t>
            </a:r>
            <a:endParaRPr lang="en-US" altLang="en-US" sz="32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343400" y="2057401"/>
            <a:ext cx="2362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618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800600" y="2819401"/>
            <a:ext cx="1600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00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53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810000" y="28194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657600" y="3810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638800" y="3733801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257800" y="1752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2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257800" y="37338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876800" y="37338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419600" y="1752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419600" y="3733801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638800" y="43434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E701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4495800" y="1981200"/>
            <a:ext cx="2286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5334000" y="1981200"/>
            <a:ext cx="2286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257800" y="43434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257800" y="14478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4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4876800" y="43434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4419600" y="43434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3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657600" y="4343401"/>
            <a:ext cx="990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5257800" y="4953001"/>
            <a:ext cx="990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E701"/>
                </a:solidFill>
                <a:latin typeface="Times New Roman" panose="02020603050405020304" pitchFamily="18" charset="0"/>
              </a:rPr>
              <a:t>00</a:t>
            </a: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V="1">
            <a:off x="4495800" y="1676400"/>
            <a:ext cx="2286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V="1">
            <a:off x="5334000" y="1676400"/>
            <a:ext cx="2286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4876800" y="49530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4419600" y="49530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4038600" y="49530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657600" y="49530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3200400" y="57912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2819400" y="49530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5638800" y="5638801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5257800" y="56388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4876800" y="56388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4572001" y="3581400"/>
            <a:ext cx="32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4419600" y="56388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4038600" y="56388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581400" y="56388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7467600" y="1600201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u="sng">
                <a:solidFill>
                  <a:srgbClr val="00FF00"/>
                </a:solidFill>
                <a:latin typeface="Times New Roman" panose="02020603050405020304" pitchFamily="18" charset="0"/>
              </a:rPr>
              <a:t>Decimal Places</a:t>
            </a: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7696200" y="2286001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three</a:t>
            </a: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7772400" y="3124201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two</a:t>
            </a: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H="1">
            <a:off x="6477000" y="2590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H="1">
            <a:off x="6477000" y="3352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7924800" y="586740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five</a:t>
            </a: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6705600" y="6172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3886200" y="5486400"/>
            <a:ext cx="381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720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8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  <p:bldP spid="21509" grpId="0" autoUpdateAnimBg="0"/>
      <p:bldP spid="21510" grpId="0" autoUpdateAnimBg="0"/>
      <p:bldP spid="21511" grpId="0" animBg="1"/>
      <p:bldP spid="21512" grpId="0" autoUpdateAnimBg="0"/>
      <p:bldP spid="21513" grpId="0" autoUpdateAnimBg="0"/>
      <p:bldP spid="21514" grpId="0" autoUpdateAnimBg="0"/>
      <p:bldP spid="21515" grpId="0" autoUpdateAnimBg="0"/>
      <p:bldP spid="21516" grpId="0" autoUpdateAnimBg="0"/>
      <p:bldP spid="21517" grpId="0" autoUpdateAnimBg="0"/>
      <p:bldP spid="21518" grpId="0" autoUpdateAnimBg="0"/>
      <p:bldP spid="21519" grpId="0" animBg="1"/>
      <p:bldP spid="21520" grpId="0" animBg="1"/>
      <p:bldP spid="21521" grpId="0" autoUpdateAnimBg="0"/>
      <p:bldP spid="21522" grpId="0" autoUpdateAnimBg="0"/>
      <p:bldP spid="21523" grpId="0" autoUpdateAnimBg="0"/>
      <p:bldP spid="21524" grpId="0" autoUpdateAnimBg="0"/>
      <p:bldP spid="21525" grpId="0" autoUpdateAnimBg="0"/>
      <p:bldP spid="21526" grpId="0" autoUpdateAnimBg="0"/>
      <p:bldP spid="21527" grpId="0" autoUpdateAnimBg="0"/>
      <p:bldP spid="21528" grpId="0" animBg="1"/>
      <p:bldP spid="21529" grpId="0" animBg="1"/>
      <p:bldP spid="21530" grpId="0" autoUpdateAnimBg="0"/>
      <p:bldP spid="21531" grpId="0" autoUpdateAnimBg="0"/>
      <p:bldP spid="21532" grpId="0" autoUpdateAnimBg="0"/>
      <p:bldP spid="21533" grpId="0" autoUpdateAnimBg="0"/>
      <p:bldP spid="21534" grpId="0" animBg="1"/>
      <p:bldP spid="21535" grpId="0" autoUpdateAnimBg="0"/>
      <p:bldP spid="21536" grpId="0" autoUpdateAnimBg="0"/>
      <p:bldP spid="21537" grpId="0" autoUpdateAnimBg="0"/>
      <p:bldP spid="21538" grpId="0" autoUpdateAnimBg="0"/>
      <p:bldP spid="21539" grpId="0" autoUpdateAnimBg="0"/>
      <p:bldP spid="21540" grpId="0" autoUpdateAnimBg="0"/>
      <p:bldP spid="21541" grpId="0" autoUpdateAnimBg="0"/>
      <p:bldP spid="21542" grpId="0" autoUpdateAnimBg="0"/>
      <p:bldP spid="21543" grpId="0" autoUpdateAnimBg="0"/>
      <p:bldP spid="21544" grpId="0" autoUpdateAnimBg="0"/>
      <p:bldP spid="21545" grpId="0" autoUpdateAnimBg="0"/>
      <p:bldP spid="21546" grpId="0" animBg="1"/>
      <p:bldP spid="21547" grpId="0" animBg="1"/>
      <p:bldP spid="21548" grpId="0" autoUpdateAnimBg="0"/>
      <p:bldP spid="21549" grpId="0" animBg="1"/>
      <p:bldP spid="215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r>
              <a:rPr lang="en-US" altLang="en-US"/>
              <a:t>Try This: </a:t>
            </a:r>
            <a:r>
              <a:rPr lang="en-US" altLang="en-US">
                <a:solidFill>
                  <a:srgbClr val="00FF00"/>
                </a:solidFill>
              </a:rPr>
              <a:t>6.5 x 15.3</a:t>
            </a:r>
            <a:endParaRPr lang="en-US" alt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971800" y="1524001"/>
            <a:ext cx="205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15.3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352800" y="2133601"/>
            <a:ext cx="1752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6.5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362200" y="2133601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362200" y="30480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86200" y="30480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505200" y="12954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352800" y="30480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048000" y="12954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2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895600" y="3048001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886200" y="36576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E701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3048000" y="1447800"/>
            <a:ext cx="38100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3505200" y="1447800"/>
            <a:ext cx="38100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3352800" y="36576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505200" y="9906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895600" y="36576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3048000" y="990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  <a:latin typeface="Times New Roman" panose="02020603050405020304" pitchFamily="18" charset="0"/>
              </a:rPr>
              <a:t>3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438400" y="36576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1752600" y="3657601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1981200" y="46482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3886200" y="47244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3429000" y="4724401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048000" y="297180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2895600" y="4724401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2438400" y="4724401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FFFF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5943600" y="1752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one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5943600" y="2438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one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5867400" y="4953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two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3200400" y="4572000"/>
            <a:ext cx="609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720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endParaRPr lang="en-US" altLang="en-US" sz="6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61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  <p:bldP spid="22534" grpId="0" animBg="1"/>
      <p:bldP spid="22535" grpId="0" autoUpdateAnimBg="0"/>
      <p:bldP spid="22536" grpId="0" autoUpdateAnimBg="0"/>
      <p:bldP spid="22537" grpId="0" autoUpdateAnimBg="0"/>
      <p:bldP spid="22538" grpId="0" autoUpdateAnimBg="0"/>
      <p:bldP spid="22539" grpId="0" autoUpdateAnimBg="0"/>
      <p:bldP spid="22540" grpId="0" autoUpdateAnimBg="0"/>
      <p:bldP spid="22541" grpId="0" animBg="1"/>
      <p:bldP spid="22542" grpId="0" animBg="1"/>
      <p:bldP spid="22543" grpId="0" autoUpdateAnimBg="0"/>
      <p:bldP spid="22544" grpId="0" autoUpdateAnimBg="0"/>
      <p:bldP spid="22545" grpId="0" autoUpdateAnimBg="0"/>
      <p:bldP spid="22546" grpId="0" autoUpdateAnimBg="0"/>
      <p:bldP spid="22547" grpId="0" autoUpdateAnimBg="0"/>
      <p:bldP spid="22548" grpId="0" autoUpdateAnimBg="0"/>
      <p:bldP spid="22549" grpId="0" animBg="1"/>
      <p:bldP spid="22550" grpId="0" autoUpdateAnimBg="0"/>
      <p:bldP spid="22551" grpId="0" autoUpdateAnimBg="0"/>
      <p:bldP spid="22552" grpId="0" autoUpdateAnimBg="0"/>
      <p:bldP spid="22553" grpId="0" autoUpdateAnimBg="0"/>
      <p:bldP spid="22554" grpId="0" autoUpdateAnimBg="0"/>
      <p:bldP spid="22555" grpId="0" autoUpdateAnimBg="0"/>
      <p:bldP spid="22556" grpId="0" autoUpdateAnimBg="0"/>
      <p:bldP spid="22557" grpId="0" autoUpdateAnimBg="0"/>
      <p:bldP spid="22558" grpId="0" autoUpdateAnimBg="0"/>
    </p:bldLst>
  </p:timing>
</p:sld>
</file>

<file path=ppt/theme/theme1.xml><?xml version="1.0" encoding="utf-8"?>
<a:theme xmlns:a="http://schemas.openxmlformats.org/drawingml/2006/main" name="Nightfall design template">
  <a:themeElements>
    <a:clrScheme name="Nightfall design template 12">
      <a:dk1>
        <a:srgbClr val="003366"/>
      </a:dk1>
      <a:lt1>
        <a:srgbClr val="FFFFFF"/>
      </a:lt1>
      <a:dk2>
        <a:srgbClr val="0000FF"/>
      </a:dk2>
      <a:lt2>
        <a:srgbClr val="CCECFF"/>
      </a:lt2>
      <a:accent1>
        <a:srgbClr val="3366CC"/>
      </a:accent1>
      <a:accent2>
        <a:srgbClr val="004570"/>
      </a:accent2>
      <a:accent3>
        <a:srgbClr val="AAAAFF"/>
      </a:accent3>
      <a:accent4>
        <a:srgbClr val="DADADA"/>
      </a:accent4>
      <a:accent5>
        <a:srgbClr val="ADB8E2"/>
      </a:accent5>
      <a:accent6>
        <a:srgbClr val="003E65"/>
      </a:accent6>
      <a:hlink>
        <a:srgbClr val="99CCFF"/>
      </a:hlink>
      <a:folHlink>
        <a:srgbClr val="FFE701"/>
      </a:folHlink>
    </a:clrScheme>
    <a:fontScheme name="Nightfall design template">
      <a:majorFont>
        <a:latin typeface="Arial Black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ightfall design template 1">
        <a:dk1>
          <a:srgbClr val="336699"/>
        </a:dk1>
        <a:lt1>
          <a:srgbClr val="FFFFFF"/>
        </a:lt1>
        <a:dk2>
          <a:srgbClr val="969696"/>
        </a:dk2>
        <a:lt2>
          <a:srgbClr val="E3EBF1"/>
        </a:lt2>
        <a:accent1>
          <a:srgbClr val="003399"/>
        </a:accent1>
        <a:accent2>
          <a:srgbClr val="59A7E1"/>
        </a:accent2>
        <a:accent3>
          <a:srgbClr val="C9C9C9"/>
        </a:accent3>
        <a:accent4>
          <a:srgbClr val="DADADA"/>
        </a:accent4>
        <a:accent5>
          <a:srgbClr val="AAADCA"/>
        </a:accent5>
        <a:accent6>
          <a:srgbClr val="5097CC"/>
        </a:accent6>
        <a:hlink>
          <a:srgbClr val="66CCFF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2">
        <a:dk1>
          <a:srgbClr val="2D2015"/>
        </a:dk1>
        <a:lt1>
          <a:srgbClr val="FFFFFF"/>
        </a:lt1>
        <a:dk2>
          <a:srgbClr val="A17A4B"/>
        </a:dk2>
        <a:lt2>
          <a:srgbClr val="DFC08D"/>
        </a:lt2>
        <a:accent1>
          <a:srgbClr val="8C7B70"/>
        </a:accent1>
        <a:accent2>
          <a:srgbClr val="354FBB"/>
        </a:accent2>
        <a:accent3>
          <a:srgbClr val="CDBEB1"/>
        </a:accent3>
        <a:accent4>
          <a:srgbClr val="DADADA"/>
        </a:accent4>
        <a:accent5>
          <a:srgbClr val="C5BFBB"/>
        </a:accent5>
        <a:accent6>
          <a:srgbClr val="2F47A9"/>
        </a:accent6>
        <a:hlink>
          <a:srgbClr val="CCB400"/>
        </a:hlink>
        <a:folHlink>
          <a:srgbClr val="BEC9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3">
        <a:dk1>
          <a:srgbClr val="777777"/>
        </a:dk1>
        <a:lt1>
          <a:srgbClr val="FFFFFF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6484C4"/>
        </a:accent2>
        <a:accent3>
          <a:srgbClr val="CDCFC9"/>
        </a:accent3>
        <a:accent4>
          <a:srgbClr val="DADADA"/>
        </a:accent4>
        <a:accent5>
          <a:srgbClr val="C6C6C1"/>
        </a:accent5>
        <a:accent6>
          <a:srgbClr val="5A77B1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4">
        <a:dk1>
          <a:srgbClr val="3E3E5C"/>
        </a:dk1>
        <a:lt1>
          <a:srgbClr val="FFFFFF"/>
        </a:lt1>
        <a:dk2>
          <a:srgbClr val="819DC5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1CCD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5">
        <a:dk1>
          <a:srgbClr val="005A58"/>
        </a:dk1>
        <a:lt1>
          <a:srgbClr val="99CCFF"/>
        </a:lt1>
        <a:dk2>
          <a:srgbClr val="0099CC"/>
        </a:dk2>
        <a:lt2>
          <a:srgbClr val="CCECFF"/>
        </a:lt2>
        <a:accent1>
          <a:srgbClr val="256487"/>
        </a:accent1>
        <a:accent2>
          <a:srgbClr val="6D6FC7"/>
        </a:accent2>
        <a:accent3>
          <a:srgbClr val="AACAE2"/>
        </a:accent3>
        <a:accent4>
          <a:srgbClr val="82AEDA"/>
        </a:accent4>
        <a:accent5>
          <a:srgbClr val="ACB8C3"/>
        </a:accent5>
        <a:accent6>
          <a:srgbClr val="6264B4"/>
        </a:accent6>
        <a:hlink>
          <a:srgbClr val="85A8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6">
        <a:dk1>
          <a:srgbClr val="B2B2B2"/>
        </a:dk1>
        <a:lt1>
          <a:srgbClr val="DEF6F1"/>
        </a:lt1>
        <a:dk2>
          <a:srgbClr val="FFFF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979797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C8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ghtfall design template 7">
        <a:dk1>
          <a:srgbClr val="777777"/>
        </a:dk1>
        <a:lt1>
          <a:srgbClr val="CCFFFF"/>
        </a:lt1>
        <a:dk2>
          <a:srgbClr val="CCECFF"/>
        </a:dk2>
        <a:lt2>
          <a:srgbClr val="99CCFF"/>
        </a:lt2>
        <a:accent1>
          <a:srgbClr val="99CCFF"/>
        </a:accent1>
        <a:accent2>
          <a:srgbClr val="003399"/>
        </a:accent2>
        <a:accent3>
          <a:srgbClr val="E2F4FF"/>
        </a:accent3>
        <a:accent4>
          <a:srgbClr val="AEDADA"/>
        </a:accent4>
        <a:accent5>
          <a:srgbClr val="CAE2FF"/>
        </a:accent5>
        <a:accent6>
          <a:srgbClr val="002D8A"/>
        </a:accent6>
        <a:hlink>
          <a:srgbClr val="FF505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8">
        <a:dk1>
          <a:srgbClr val="F8F8F8"/>
        </a:dk1>
        <a:lt1>
          <a:srgbClr val="FFFFFF"/>
        </a:lt1>
        <a:dk2>
          <a:srgbClr val="DDDDDD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ghtfall design template 9">
        <a:dk1>
          <a:srgbClr val="5C1F00"/>
        </a:dk1>
        <a:lt1>
          <a:srgbClr val="FFF8EB"/>
        </a:lt1>
        <a:dk2>
          <a:srgbClr val="FFEBD7"/>
        </a:dk2>
        <a:lt2>
          <a:srgbClr val="FFFFF7"/>
        </a:lt2>
        <a:accent1>
          <a:srgbClr val="CC3300"/>
        </a:accent1>
        <a:accent2>
          <a:srgbClr val="BE7960"/>
        </a:accent2>
        <a:accent3>
          <a:srgbClr val="FFF3E8"/>
        </a:accent3>
        <a:accent4>
          <a:srgbClr val="DAD4C9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10">
        <a:dk1>
          <a:srgbClr val="969696"/>
        </a:dk1>
        <a:lt1>
          <a:srgbClr val="F8F8F8"/>
        </a:lt1>
        <a:dk2>
          <a:srgbClr val="DDDDDD"/>
        </a:dk2>
        <a:lt2>
          <a:srgbClr val="CC9900"/>
        </a:lt2>
        <a:accent1>
          <a:srgbClr val="DFBB05"/>
        </a:accent1>
        <a:accent2>
          <a:srgbClr val="FF9966"/>
        </a:accent2>
        <a:accent3>
          <a:srgbClr val="EBEBEB"/>
        </a:accent3>
        <a:accent4>
          <a:srgbClr val="D4D4D4"/>
        </a:accent4>
        <a:accent5>
          <a:srgbClr val="ECDAAA"/>
        </a:accent5>
        <a:accent6>
          <a:srgbClr val="E78A5C"/>
        </a:accent6>
        <a:hlink>
          <a:srgbClr val="CC330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11">
        <a:dk1>
          <a:srgbClr val="808080"/>
        </a:dk1>
        <a:lt1>
          <a:srgbClr val="F8F8F8"/>
        </a:lt1>
        <a:dk2>
          <a:srgbClr val="EAEAEA"/>
        </a:dk2>
        <a:lt2>
          <a:srgbClr val="FFFFFF"/>
        </a:lt2>
        <a:accent1>
          <a:srgbClr val="99CCFF"/>
        </a:accent1>
        <a:accent2>
          <a:srgbClr val="9999FF"/>
        </a:accent2>
        <a:accent3>
          <a:srgbClr val="F3F3F3"/>
        </a:accent3>
        <a:accent4>
          <a:srgbClr val="D4D4D4"/>
        </a:accent4>
        <a:accent5>
          <a:srgbClr val="CAE2FF"/>
        </a:accent5>
        <a:accent6>
          <a:srgbClr val="8A8AE7"/>
        </a:accent6>
        <a:hlink>
          <a:srgbClr val="3333CC"/>
        </a:hlink>
        <a:folHlink>
          <a:srgbClr val="892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12">
        <a:dk1>
          <a:srgbClr val="003366"/>
        </a:dk1>
        <a:lt1>
          <a:srgbClr val="FFFFFF"/>
        </a:lt1>
        <a:dk2>
          <a:srgbClr val="0000FF"/>
        </a:dk2>
        <a:lt2>
          <a:srgbClr val="CCECFF"/>
        </a:lt2>
        <a:accent1>
          <a:srgbClr val="3366CC"/>
        </a:accent1>
        <a:accent2>
          <a:srgbClr val="00457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3E65"/>
        </a:accent6>
        <a:hlink>
          <a:srgbClr val="99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ghtfall design template 13">
        <a:dk1>
          <a:srgbClr val="808080"/>
        </a:dk1>
        <a:lt1>
          <a:srgbClr val="FFFFFF"/>
        </a:lt1>
        <a:dk2>
          <a:srgbClr val="CCCCFF"/>
        </a:dk2>
        <a:lt2>
          <a:srgbClr val="F8F8F8"/>
        </a:lt2>
        <a:accent1>
          <a:srgbClr val="85ADDD"/>
        </a:accent1>
        <a:accent2>
          <a:srgbClr val="333399"/>
        </a:accent2>
        <a:accent3>
          <a:srgbClr val="E2E2FF"/>
        </a:accent3>
        <a:accent4>
          <a:srgbClr val="DADADA"/>
        </a:accent4>
        <a:accent5>
          <a:srgbClr val="C2D3EB"/>
        </a:accent5>
        <a:accent6>
          <a:srgbClr val="2D2D8A"/>
        </a:accent6>
        <a:hlink>
          <a:srgbClr val="0250C2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Times New Roman</vt:lpstr>
      <vt:lpstr>Nightfall design template</vt:lpstr>
      <vt:lpstr>Multiplying Decimals</vt:lpstr>
      <vt:lpstr>To Multiply:</vt:lpstr>
      <vt:lpstr>Example: 5.63 x 3.7</vt:lpstr>
      <vt:lpstr>Example: 0.53 x 2.618</vt:lpstr>
      <vt:lpstr>Try This: 6.5 x 15.3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Decimals</dc:title>
  <dc:creator>Enrrique Martinez</dc:creator>
  <cp:lastModifiedBy>Enrrique Martinez</cp:lastModifiedBy>
  <cp:revision>1</cp:revision>
  <dcterms:created xsi:type="dcterms:W3CDTF">2015-10-13T17:48:51Z</dcterms:created>
  <dcterms:modified xsi:type="dcterms:W3CDTF">2015-10-13T17:49:16Z</dcterms:modified>
</cp:coreProperties>
</file>